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4"/>
  </p:notesMasterIdLst>
  <p:sldIdLst>
    <p:sldId id="256" r:id="rId2"/>
    <p:sldId id="259" r:id="rId3"/>
    <p:sldId id="260" r:id="rId4"/>
    <p:sldId id="261" r:id="rId5"/>
    <p:sldId id="271" r:id="rId6"/>
    <p:sldId id="263" r:id="rId7"/>
    <p:sldId id="258" r:id="rId8"/>
    <p:sldId id="262" r:id="rId9"/>
    <p:sldId id="274" r:id="rId10"/>
    <p:sldId id="272" r:id="rId11"/>
    <p:sldId id="275" r:id="rId12"/>
    <p:sldId id="276" r:id="rId13"/>
    <p:sldId id="281" r:id="rId14"/>
    <p:sldId id="282" r:id="rId15"/>
    <p:sldId id="278" r:id="rId16"/>
    <p:sldId id="290" r:id="rId17"/>
    <p:sldId id="284" r:id="rId18"/>
    <p:sldId id="289" r:id="rId19"/>
    <p:sldId id="280" r:id="rId20"/>
    <p:sldId id="279" r:id="rId21"/>
    <p:sldId id="285" r:id="rId22"/>
    <p:sldId id="287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oftware CS" initials="SC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3557" autoAdjust="0"/>
  </p:normalViewPr>
  <p:slideViewPr>
    <p:cSldViewPr snapToGrid="0">
      <p:cViewPr varScale="1">
        <p:scale>
          <a:sx n="114" d="100"/>
          <a:sy n="114" d="100"/>
        </p:scale>
        <p:origin x="-39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990F481-C6F0-40D6-AAEC-5C9356916160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19A0300-FCC6-489F-82E5-314BF8E2988D}">
      <dgm:prSet custT="1"/>
      <dgm:spPr/>
      <dgm:t>
        <a:bodyPr/>
        <a:lstStyle/>
        <a:p>
          <a:r>
            <a:rPr lang="hr-HR" sz="240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Zapošljavanje psihologa </a:t>
          </a:r>
          <a:r>
            <a:rPr lang="hr-HR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kao suradnika na Projektu</a:t>
          </a:r>
          <a:endParaRPr lang="en-US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106AC9E-5A57-45D6-B3E3-8B92039C5166}" type="parTrans" cxnId="{D2531DA7-710B-4984-9293-03555CDB3A60}">
      <dgm:prSet/>
      <dgm:spPr/>
      <dgm:t>
        <a:bodyPr/>
        <a:lstStyle/>
        <a:p>
          <a:endParaRPr lang="en-US"/>
        </a:p>
      </dgm:t>
    </dgm:pt>
    <dgm:pt modelId="{1A2F464F-53F7-4033-9F29-8498BB0965B4}" type="sibTrans" cxnId="{D2531DA7-710B-4984-9293-03555CDB3A60}">
      <dgm:prSet/>
      <dgm:spPr/>
      <dgm:t>
        <a:bodyPr/>
        <a:lstStyle/>
        <a:p>
          <a:endParaRPr lang="en-US"/>
        </a:p>
      </dgm:t>
    </dgm:pt>
    <dgm:pt modelId="{305904D9-31F4-4884-8000-DDC225B3074C}">
      <dgm:prSet custT="1"/>
      <dgm:spPr/>
      <dgm:t>
        <a:bodyPr/>
        <a:lstStyle/>
        <a:p>
          <a:r>
            <a:rPr lang="hr-HR" sz="240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Održana četiri sastanka </a:t>
          </a:r>
          <a:r>
            <a:rPr lang="hr-HR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s ciljem dogovora oko provedbe projektnih aktivnosti</a:t>
          </a:r>
          <a:endParaRPr lang="en-US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278480F-208D-4D5F-9067-6100EAD5AD19}" type="parTrans" cxnId="{8391769B-AC9E-4185-A4F2-54685A6E95DD}">
      <dgm:prSet/>
      <dgm:spPr/>
      <dgm:t>
        <a:bodyPr/>
        <a:lstStyle/>
        <a:p>
          <a:endParaRPr lang="en-US"/>
        </a:p>
      </dgm:t>
    </dgm:pt>
    <dgm:pt modelId="{6341D972-8496-4C76-935E-A6E629D4E80A}" type="sibTrans" cxnId="{8391769B-AC9E-4185-A4F2-54685A6E95DD}">
      <dgm:prSet/>
      <dgm:spPr/>
      <dgm:t>
        <a:bodyPr/>
        <a:lstStyle/>
        <a:p>
          <a:endParaRPr lang="en-US"/>
        </a:p>
      </dgm:t>
    </dgm:pt>
    <dgm:pt modelId="{D16C6652-53EB-4A2B-836D-72134DEA6280}">
      <dgm:prSet custT="1"/>
      <dgm:spPr/>
      <dgm:t>
        <a:bodyPr/>
        <a:lstStyle/>
        <a:p>
          <a:r>
            <a:rPr lang="hr-HR" sz="240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Planiranje aktivnosti vezanih uz promidžbu i vidljivost projekta</a:t>
          </a:r>
          <a:endParaRPr lang="en-US" sz="2400" u="none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C5EB1F4-958E-48A0-9B1C-8798E02A19D9}" type="parTrans" cxnId="{B7911A3C-4EE5-4274-BDC7-6888708ADA7F}">
      <dgm:prSet/>
      <dgm:spPr/>
      <dgm:t>
        <a:bodyPr/>
        <a:lstStyle/>
        <a:p>
          <a:endParaRPr lang="en-US"/>
        </a:p>
      </dgm:t>
    </dgm:pt>
    <dgm:pt modelId="{859046FB-6BBA-4AA6-8216-C4C39DC44938}" type="sibTrans" cxnId="{B7911A3C-4EE5-4274-BDC7-6888708ADA7F}">
      <dgm:prSet/>
      <dgm:spPr/>
      <dgm:t>
        <a:bodyPr/>
        <a:lstStyle/>
        <a:p>
          <a:endParaRPr lang="en-US"/>
        </a:p>
      </dgm:t>
    </dgm:pt>
    <dgm:pt modelId="{16B40CCF-B109-43CC-8F4E-09CACFBC004F}" type="pres">
      <dgm:prSet presAssocID="{E990F481-C6F0-40D6-AAEC-5C935691616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hr-HR"/>
        </a:p>
      </dgm:t>
    </dgm:pt>
    <dgm:pt modelId="{C7CF8393-6647-4FF0-A317-DE34C6631BBC}" type="pres">
      <dgm:prSet presAssocID="{319A0300-FCC6-489F-82E5-314BF8E2988D}" presName="thickLine" presStyleLbl="alignNode1" presStyleIdx="0" presStyleCnt="3"/>
      <dgm:spPr/>
    </dgm:pt>
    <dgm:pt modelId="{DDC0785C-DA84-4462-994B-6715B33C0B4F}" type="pres">
      <dgm:prSet presAssocID="{319A0300-FCC6-489F-82E5-314BF8E2988D}" presName="horz1" presStyleCnt="0"/>
      <dgm:spPr/>
    </dgm:pt>
    <dgm:pt modelId="{0388CE21-364A-461E-B636-97E4D08B03A7}" type="pres">
      <dgm:prSet presAssocID="{319A0300-FCC6-489F-82E5-314BF8E2988D}" presName="tx1" presStyleLbl="revTx" presStyleIdx="0" presStyleCnt="3"/>
      <dgm:spPr/>
      <dgm:t>
        <a:bodyPr/>
        <a:lstStyle/>
        <a:p>
          <a:endParaRPr lang="hr-HR"/>
        </a:p>
      </dgm:t>
    </dgm:pt>
    <dgm:pt modelId="{84948F07-9875-43CE-A2E0-FF00DD8854DD}" type="pres">
      <dgm:prSet presAssocID="{319A0300-FCC6-489F-82E5-314BF8E2988D}" presName="vert1" presStyleCnt="0"/>
      <dgm:spPr/>
    </dgm:pt>
    <dgm:pt modelId="{DDA8D431-B12E-4AFD-8743-A324D0A9C737}" type="pres">
      <dgm:prSet presAssocID="{305904D9-31F4-4884-8000-DDC225B3074C}" presName="thickLine" presStyleLbl="alignNode1" presStyleIdx="1" presStyleCnt="3"/>
      <dgm:spPr/>
    </dgm:pt>
    <dgm:pt modelId="{5A029EC6-0546-42D9-ACD2-BB33A93E7EA9}" type="pres">
      <dgm:prSet presAssocID="{305904D9-31F4-4884-8000-DDC225B3074C}" presName="horz1" presStyleCnt="0"/>
      <dgm:spPr/>
    </dgm:pt>
    <dgm:pt modelId="{9591D311-7FDE-4D42-B44A-0D26EB6A6BE7}" type="pres">
      <dgm:prSet presAssocID="{305904D9-31F4-4884-8000-DDC225B3074C}" presName="tx1" presStyleLbl="revTx" presStyleIdx="1" presStyleCnt="3"/>
      <dgm:spPr/>
      <dgm:t>
        <a:bodyPr/>
        <a:lstStyle/>
        <a:p>
          <a:endParaRPr lang="hr-HR"/>
        </a:p>
      </dgm:t>
    </dgm:pt>
    <dgm:pt modelId="{BA13197C-2781-4CFA-9DC1-EA0D07A247D4}" type="pres">
      <dgm:prSet presAssocID="{305904D9-31F4-4884-8000-DDC225B3074C}" presName="vert1" presStyleCnt="0"/>
      <dgm:spPr/>
    </dgm:pt>
    <dgm:pt modelId="{CD8E5588-1F3F-471A-B78F-A6BC8D3D9013}" type="pres">
      <dgm:prSet presAssocID="{D16C6652-53EB-4A2B-836D-72134DEA6280}" presName="thickLine" presStyleLbl="alignNode1" presStyleIdx="2" presStyleCnt="3"/>
      <dgm:spPr/>
    </dgm:pt>
    <dgm:pt modelId="{DCBB9D2B-FE3B-47AF-99B9-E64784B22EDE}" type="pres">
      <dgm:prSet presAssocID="{D16C6652-53EB-4A2B-836D-72134DEA6280}" presName="horz1" presStyleCnt="0"/>
      <dgm:spPr/>
    </dgm:pt>
    <dgm:pt modelId="{865D1DA7-D910-4DDF-A06E-E4728652D42B}" type="pres">
      <dgm:prSet presAssocID="{D16C6652-53EB-4A2B-836D-72134DEA6280}" presName="tx1" presStyleLbl="revTx" presStyleIdx="2" presStyleCnt="3"/>
      <dgm:spPr/>
      <dgm:t>
        <a:bodyPr/>
        <a:lstStyle/>
        <a:p>
          <a:endParaRPr lang="hr-HR"/>
        </a:p>
      </dgm:t>
    </dgm:pt>
    <dgm:pt modelId="{B1F46D9A-9712-4CFC-81B2-602191E2E0CC}" type="pres">
      <dgm:prSet presAssocID="{D16C6652-53EB-4A2B-836D-72134DEA6280}" presName="vert1" presStyleCnt="0"/>
      <dgm:spPr/>
    </dgm:pt>
  </dgm:ptLst>
  <dgm:cxnLst>
    <dgm:cxn modelId="{ACA47BC7-F9BF-4BDF-99C6-20682DC51107}" type="presOf" srcId="{D16C6652-53EB-4A2B-836D-72134DEA6280}" destId="{865D1DA7-D910-4DDF-A06E-E4728652D42B}" srcOrd="0" destOrd="0" presId="urn:microsoft.com/office/officeart/2008/layout/LinedList"/>
    <dgm:cxn modelId="{D2531DA7-710B-4984-9293-03555CDB3A60}" srcId="{E990F481-C6F0-40D6-AAEC-5C9356916160}" destId="{319A0300-FCC6-489F-82E5-314BF8E2988D}" srcOrd="0" destOrd="0" parTransId="{A106AC9E-5A57-45D6-B3E3-8B92039C5166}" sibTransId="{1A2F464F-53F7-4033-9F29-8498BB0965B4}"/>
    <dgm:cxn modelId="{8391769B-AC9E-4185-A4F2-54685A6E95DD}" srcId="{E990F481-C6F0-40D6-AAEC-5C9356916160}" destId="{305904D9-31F4-4884-8000-DDC225B3074C}" srcOrd="1" destOrd="0" parTransId="{9278480F-208D-4D5F-9067-6100EAD5AD19}" sibTransId="{6341D972-8496-4C76-935E-A6E629D4E80A}"/>
    <dgm:cxn modelId="{D5BA6D00-0DC1-4546-A445-A6BD41EEFCF7}" type="presOf" srcId="{305904D9-31F4-4884-8000-DDC225B3074C}" destId="{9591D311-7FDE-4D42-B44A-0D26EB6A6BE7}" srcOrd="0" destOrd="0" presId="urn:microsoft.com/office/officeart/2008/layout/LinedList"/>
    <dgm:cxn modelId="{B7911A3C-4EE5-4274-BDC7-6888708ADA7F}" srcId="{E990F481-C6F0-40D6-AAEC-5C9356916160}" destId="{D16C6652-53EB-4A2B-836D-72134DEA6280}" srcOrd="2" destOrd="0" parTransId="{CC5EB1F4-958E-48A0-9B1C-8798E02A19D9}" sibTransId="{859046FB-6BBA-4AA6-8216-C4C39DC44938}"/>
    <dgm:cxn modelId="{1B793A30-BE44-478B-98F3-566FAB9F592A}" type="presOf" srcId="{E990F481-C6F0-40D6-AAEC-5C9356916160}" destId="{16B40CCF-B109-43CC-8F4E-09CACFBC004F}" srcOrd="0" destOrd="0" presId="urn:microsoft.com/office/officeart/2008/layout/LinedList"/>
    <dgm:cxn modelId="{88B726F7-3339-4EDD-A310-C4C32FC91D12}" type="presOf" srcId="{319A0300-FCC6-489F-82E5-314BF8E2988D}" destId="{0388CE21-364A-461E-B636-97E4D08B03A7}" srcOrd="0" destOrd="0" presId="urn:microsoft.com/office/officeart/2008/layout/LinedList"/>
    <dgm:cxn modelId="{4C010DB0-C6EA-4FCD-A966-5FFC9B5D5447}" type="presParOf" srcId="{16B40CCF-B109-43CC-8F4E-09CACFBC004F}" destId="{C7CF8393-6647-4FF0-A317-DE34C6631BBC}" srcOrd="0" destOrd="0" presId="urn:microsoft.com/office/officeart/2008/layout/LinedList"/>
    <dgm:cxn modelId="{482B355C-8020-4656-A351-2C56918689DF}" type="presParOf" srcId="{16B40CCF-B109-43CC-8F4E-09CACFBC004F}" destId="{DDC0785C-DA84-4462-994B-6715B33C0B4F}" srcOrd="1" destOrd="0" presId="urn:microsoft.com/office/officeart/2008/layout/LinedList"/>
    <dgm:cxn modelId="{4506587E-B97A-4E59-AB63-3421A5FA639F}" type="presParOf" srcId="{DDC0785C-DA84-4462-994B-6715B33C0B4F}" destId="{0388CE21-364A-461E-B636-97E4D08B03A7}" srcOrd="0" destOrd="0" presId="urn:microsoft.com/office/officeart/2008/layout/LinedList"/>
    <dgm:cxn modelId="{B880803B-5A33-4C4E-B781-205762C81A35}" type="presParOf" srcId="{DDC0785C-DA84-4462-994B-6715B33C0B4F}" destId="{84948F07-9875-43CE-A2E0-FF00DD8854DD}" srcOrd="1" destOrd="0" presId="urn:microsoft.com/office/officeart/2008/layout/LinedList"/>
    <dgm:cxn modelId="{2D577BD3-883A-40FB-9085-8BB5E0F9CEEC}" type="presParOf" srcId="{16B40CCF-B109-43CC-8F4E-09CACFBC004F}" destId="{DDA8D431-B12E-4AFD-8743-A324D0A9C737}" srcOrd="2" destOrd="0" presId="urn:microsoft.com/office/officeart/2008/layout/LinedList"/>
    <dgm:cxn modelId="{2C1D02E7-574B-4472-8BD0-93F6EE42F662}" type="presParOf" srcId="{16B40CCF-B109-43CC-8F4E-09CACFBC004F}" destId="{5A029EC6-0546-42D9-ACD2-BB33A93E7EA9}" srcOrd="3" destOrd="0" presId="urn:microsoft.com/office/officeart/2008/layout/LinedList"/>
    <dgm:cxn modelId="{B97E7208-274C-49DF-A065-20CB5BD81E6B}" type="presParOf" srcId="{5A029EC6-0546-42D9-ACD2-BB33A93E7EA9}" destId="{9591D311-7FDE-4D42-B44A-0D26EB6A6BE7}" srcOrd="0" destOrd="0" presId="urn:microsoft.com/office/officeart/2008/layout/LinedList"/>
    <dgm:cxn modelId="{1BFD4C67-E87D-4D93-8D78-0B7285776F7F}" type="presParOf" srcId="{5A029EC6-0546-42D9-ACD2-BB33A93E7EA9}" destId="{BA13197C-2781-4CFA-9DC1-EA0D07A247D4}" srcOrd="1" destOrd="0" presId="urn:microsoft.com/office/officeart/2008/layout/LinedList"/>
    <dgm:cxn modelId="{96A3A32B-7C4C-41D3-9979-2AAE785CAC3D}" type="presParOf" srcId="{16B40CCF-B109-43CC-8F4E-09CACFBC004F}" destId="{CD8E5588-1F3F-471A-B78F-A6BC8D3D9013}" srcOrd="4" destOrd="0" presId="urn:microsoft.com/office/officeart/2008/layout/LinedList"/>
    <dgm:cxn modelId="{7B24082A-816F-4DAE-957D-B4C26AF98BF8}" type="presParOf" srcId="{16B40CCF-B109-43CC-8F4E-09CACFBC004F}" destId="{DCBB9D2B-FE3B-47AF-99B9-E64784B22EDE}" srcOrd="5" destOrd="0" presId="urn:microsoft.com/office/officeart/2008/layout/LinedList"/>
    <dgm:cxn modelId="{444B0CD0-DAFE-45AA-ACA7-92D35634E62E}" type="presParOf" srcId="{DCBB9D2B-FE3B-47AF-99B9-E64784B22EDE}" destId="{865D1DA7-D910-4DDF-A06E-E4728652D42B}" srcOrd="0" destOrd="0" presId="urn:microsoft.com/office/officeart/2008/layout/LinedList"/>
    <dgm:cxn modelId="{88A7FA5E-305C-4E86-813D-BB06EB3040A7}" type="presParOf" srcId="{DCBB9D2B-FE3B-47AF-99B9-E64784B22EDE}" destId="{B1F46D9A-9712-4CFC-81B2-602191E2E0C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CF8393-6647-4FF0-A317-DE34C6631BBC}">
      <dsp:nvSpPr>
        <dsp:cNvPr id="0" name=""/>
        <dsp:cNvSpPr/>
      </dsp:nvSpPr>
      <dsp:spPr>
        <a:xfrm>
          <a:off x="0" y="2081"/>
          <a:ext cx="867321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88CE21-364A-461E-B636-97E4D08B03A7}">
      <dsp:nvSpPr>
        <dsp:cNvPr id="0" name=""/>
        <dsp:cNvSpPr/>
      </dsp:nvSpPr>
      <dsp:spPr>
        <a:xfrm>
          <a:off x="0" y="2081"/>
          <a:ext cx="8673219" cy="14193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Zapošljavanje psihologa </a:t>
          </a:r>
          <a:r>
            <a:rPr lang="hr-HR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kao suradnika na Projektu</a:t>
          </a:r>
          <a:endParaRPr lang="en-US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2081"/>
        <a:ext cx="8673219" cy="1419376"/>
      </dsp:txXfrm>
    </dsp:sp>
    <dsp:sp modelId="{DDA8D431-B12E-4AFD-8743-A324D0A9C737}">
      <dsp:nvSpPr>
        <dsp:cNvPr id="0" name=""/>
        <dsp:cNvSpPr/>
      </dsp:nvSpPr>
      <dsp:spPr>
        <a:xfrm>
          <a:off x="0" y="1421458"/>
          <a:ext cx="867321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91D311-7FDE-4D42-B44A-0D26EB6A6BE7}">
      <dsp:nvSpPr>
        <dsp:cNvPr id="0" name=""/>
        <dsp:cNvSpPr/>
      </dsp:nvSpPr>
      <dsp:spPr>
        <a:xfrm>
          <a:off x="0" y="1421458"/>
          <a:ext cx="8673219" cy="14193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Održana četiri sastanka </a:t>
          </a:r>
          <a:r>
            <a:rPr lang="hr-HR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 ciljem dogovora oko provedbe projektnih aktivnosti</a:t>
          </a:r>
          <a:endParaRPr lang="en-US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1421458"/>
        <a:ext cx="8673219" cy="1419376"/>
      </dsp:txXfrm>
    </dsp:sp>
    <dsp:sp modelId="{CD8E5588-1F3F-471A-B78F-A6BC8D3D9013}">
      <dsp:nvSpPr>
        <dsp:cNvPr id="0" name=""/>
        <dsp:cNvSpPr/>
      </dsp:nvSpPr>
      <dsp:spPr>
        <a:xfrm>
          <a:off x="0" y="2840834"/>
          <a:ext cx="867321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5D1DA7-D910-4DDF-A06E-E4728652D42B}">
      <dsp:nvSpPr>
        <dsp:cNvPr id="0" name=""/>
        <dsp:cNvSpPr/>
      </dsp:nvSpPr>
      <dsp:spPr>
        <a:xfrm>
          <a:off x="0" y="2840834"/>
          <a:ext cx="8673219" cy="14193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Planiranje aktivnosti vezanih uz promidžbu i vidljivost projekta</a:t>
          </a:r>
          <a:endParaRPr lang="en-US" sz="2400" u="none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2840834"/>
        <a:ext cx="8673219" cy="14193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9A0992-D16C-4FF8-82FD-CEA923A7A49A}" type="datetimeFigureOut">
              <a:rPr lang="hr-HR" smtClean="0"/>
              <a:t>14.12.2023.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C862E9-4E59-4461-835C-D452C6BE827F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703605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80C902-ECB4-4C3D-94C7-D737BFFF9C0E}" type="slidenum">
              <a:rPr kumimoji="0" lang="hr-H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hr-H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72023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80C902-ECB4-4C3D-94C7-D737BFFF9C0E}" type="slidenum">
              <a:rPr lang="hr-HR" smtClean="0"/>
              <a:t>5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8720418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80C902-ECB4-4C3D-94C7-D737BFFF9C0E}" type="slidenum">
              <a:rPr kumimoji="0" lang="hr-H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hr-H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13814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Kliknite da biste uredili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13DAC-22EB-4599-B1AE-67827F88A7F0}" type="datetimeFigureOut">
              <a:rPr lang="hr-HR" smtClean="0"/>
              <a:t>14.12.2023.</a:t>
            </a:fld>
            <a:endParaRPr lang="hr-H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58A46-F038-4125-8D2D-40ABBF50EED0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640173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13DAC-22EB-4599-B1AE-67827F88A7F0}" type="datetimeFigureOut">
              <a:rPr lang="hr-HR" smtClean="0"/>
              <a:t>14.12.2023.</a:t>
            </a:fld>
            <a:endParaRPr lang="hr-H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58A46-F038-4125-8D2D-40ABBF50EED0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800177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13DAC-22EB-4599-B1AE-67827F88A7F0}" type="datetimeFigureOut">
              <a:rPr lang="hr-HR" smtClean="0"/>
              <a:t>14.12.2023.</a:t>
            </a:fld>
            <a:endParaRPr lang="hr-H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58A46-F038-4125-8D2D-40ABBF50EED0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547994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13DAC-22EB-4599-B1AE-67827F88A7F0}" type="datetimeFigureOut">
              <a:rPr lang="hr-HR" smtClean="0"/>
              <a:t>14.12.2023.</a:t>
            </a:fld>
            <a:endParaRPr lang="hr-H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58A46-F038-4125-8D2D-40ABBF50EED0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742220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13DAC-22EB-4599-B1AE-67827F88A7F0}" type="datetimeFigureOut">
              <a:rPr lang="hr-HR" smtClean="0"/>
              <a:t>14.12.2023.</a:t>
            </a:fld>
            <a:endParaRPr lang="hr-H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58A46-F038-4125-8D2D-40ABBF50EED0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265554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13DAC-22EB-4599-B1AE-67827F88A7F0}" type="datetimeFigureOut">
              <a:rPr lang="hr-HR" smtClean="0"/>
              <a:t>14.12.2023.</a:t>
            </a:fld>
            <a:endParaRPr lang="hr-H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58A46-F038-4125-8D2D-40ABBF50EED0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141935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13DAC-22EB-4599-B1AE-67827F88A7F0}" type="datetimeFigureOut">
              <a:rPr lang="hr-HR" smtClean="0"/>
              <a:t>14.12.2023.</a:t>
            </a:fld>
            <a:endParaRPr lang="hr-H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58A46-F038-4125-8D2D-40ABBF50EED0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702299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13DAC-22EB-4599-B1AE-67827F88A7F0}" type="datetimeFigureOut">
              <a:rPr lang="hr-HR" smtClean="0"/>
              <a:t>14.12.2023.</a:t>
            </a:fld>
            <a:endParaRPr lang="hr-H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58A46-F038-4125-8D2D-40ABBF50EED0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462053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13DAC-22EB-4599-B1AE-67827F88A7F0}" type="datetimeFigureOut">
              <a:rPr lang="hr-HR" smtClean="0"/>
              <a:t>14.12.2023.</a:t>
            </a:fld>
            <a:endParaRPr lang="hr-H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58A46-F038-4125-8D2D-40ABBF50EED0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291539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13DAC-22EB-4599-B1AE-67827F88A7F0}" type="datetimeFigureOut">
              <a:rPr lang="hr-HR" smtClean="0"/>
              <a:t>14.12.2023.</a:t>
            </a:fld>
            <a:endParaRPr lang="hr-H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58A46-F038-4125-8D2D-40ABBF50EED0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583400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13DAC-22EB-4599-B1AE-67827F88A7F0}" type="datetimeFigureOut">
              <a:rPr lang="hr-HR" smtClean="0"/>
              <a:t>14.12.2023.</a:t>
            </a:fld>
            <a:endParaRPr lang="hr-H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58A46-F038-4125-8D2D-40ABBF50EED0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082398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C13DAC-22EB-4599-B1AE-67827F88A7F0}" type="datetimeFigureOut">
              <a:rPr lang="hr-HR" smtClean="0"/>
              <a:t>14.12.2023.</a:t>
            </a:fld>
            <a:endParaRPr lang="hr-H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058A46-F038-4125-8D2D-40ABBF50EED0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259358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0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3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30.png"/><Relationship Id="rId4" Type="http://schemas.openxmlformats.org/officeDocument/2006/relationships/image" Target="../media/image4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1.jpeg"/><Relationship Id="rId7" Type="http://schemas.openxmlformats.org/officeDocument/2006/relationships/image" Target="../media/image53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43.png"/><Relationship Id="rId4" Type="http://schemas.openxmlformats.org/officeDocument/2006/relationships/image" Target="../media/image5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6.jpeg"/><Relationship Id="rId7" Type="http://schemas.openxmlformats.org/officeDocument/2006/relationships/image" Target="../media/image58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44.png"/><Relationship Id="rId4" Type="http://schemas.openxmlformats.org/officeDocument/2006/relationships/image" Target="../media/image30.png"/><Relationship Id="rId9" Type="http://schemas.openxmlformats.org/officeDocument/2006/relationships/image" Target="../media/image6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14.pn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3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ka 8">
            <a:extLst>
              <a:ext uri="{FF2B5EF4-FFF2-40B4-BE49-F238E27FC236}">
                <a16:creationId xmlns="" xmlns:a16="http://schemas.microsoft.com/office/drawing/2014/main" id="{AC6E486A-DB7F-408E-A2A9-C6AB01970D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03773" y="5541933"/>
            <a:ext cx="1384454" cy="1183484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="" xmlns:a16="http://schemas.microsoft.com/office/drawing/2014/main" id="{355E4B62-DBFA-6592-6420-607E6DB59C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68345" y="1822064"/>
            <a:ext cx="9334704" cy="2225601"/>
          </a:xfrm>
        </p:spPr>
        <p:txBody>
          <a:bodyPr>
            <a:normAutofit fontScale="9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tabLst/>
              <a:defRPr/>
            </a:pPr>
            <a:r>
              <a:rPr lang="hr-HR" sz="2700" b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Završna konferencija</a:t>
            </a:r>
            <a:r>
              <a:rPr kumimoji="0" lang="hr-HR" sz="2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projekta</a:t>
            </a:r>
            <a:r>
              <a:rPr kumimoji="0" lang="hr-HR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hr-HR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hr-HR" sz="3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hr-HR" sz="3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hr-HR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Trening životnih vještina za prevenciju ovisnosti o alkoholu, kockanju i novim tehnologijama </a:t>
            </a:r>
            <a:br>
              <a:rPr kumimoji="0" lang="hr-HR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hr-HR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kod djece i mladih</a:t>
            </a:r>
            <a:endParaRPr lang="hr-HR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Podnaslov 2">
            <a:extLst>
              <a:ext uri="{FF2B5EF4-FFF2-40B4-BE49-F238E27FC236}">
                <a16:creationId xmlns="" xmlns:a16="http://schemas.microsoft.com/office/drawing/2014/main" id="{6C54E65C-8ED5-F6CD-7D13-CD1C2BF766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4643" y="5541933"/>
            <a:ext cx="3680749" cy="497390"/>
          </a:xfrm>
        </p:spPr>
        <p:txBody>
          <a:bodyPr>
            <a:normAutofit/>
          </a:bodyPr>
          <a:lstStyle/>
          <a:p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Koprivnica, 15.12.2023. </a:t>
            </a:r>
          </a:p>
        </p:txBody>
      </p:sp>
      <p:sp>
        <p:nvSpPr>
          <p:cNvPr id="15" name="Podnaslov 2">
            <a:extLst>
              <a:ext uri="{FF2B5EF4-FFF2-40B4-BE49-F238E27FC236}">
                <a16:creationId xmlns="" xmlns:a16="http://schemas.microsoft.com/office/drawing/2014/main" id="{7450A356-93AE-62A9-F348-F4CD0A38D4D6}"/>
              </a:ext>
            </a:extLst>
          </p:cNvPr>
          <p:cNvSpPr txBox="1">
            <a:spLocks/>
          </p:cNvSpPr>
          <p:nvPr/>
        </p:nvSpPr>
        <p:spPr>
          <a:xfrm>
            <a:off x="6667856" y="4553165"/>
            <a:ext cx="5524144" cy="98901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hr-H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Maja Blažeković</a:t>
            </a:r>
            <a:r>
              <a:rPr kumimoji="0" lang="hr-H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dr. med.,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hr-HR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spec</a:t>
            </a:r>
            <a:r>
              <a:rPr kumimoji="0" lang="hr-H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epidemiologije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hr-H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Podnaslov 2">
            <a:extLst>
              <a:ext uri="{FF2B5EF4-FFF2-40B4-BE49-F238E27FC236}">
                <a16:creationId xmlns="" xmlns:a16="http://schemas.microsoft.com/office/drawing/2014/main" id="{1998917E-1F44-E6FE-A07C-B591852FE895}"/>
              </a:ext>
            </a:extLst>
          </p:cNvPr>
          <p:cNvSpPr txBox="1">
            <a:spLocks/>
          </p:cNvSpPr>
          <p:nvPr/>
        </p:nvSpPr>
        <p:spPr>
          <a:xfrm>
            <a:off x="1368345" y="495561"/>
            <a:ext cx="5524144" cy="9890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hr-H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Zavod za javno zdravstvo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hr-H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Koprivničko-križevačke županije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="" xmlns:a16="http://schemas.microsoft.com/office/drawing/2014/main" id="{31014420-3B4E-A371-7D01-7AEB7868CD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1511" y="310714"/>
            <a:ext cx="1141960" cy="1175548"/>
          </a:xfrm>
          <a:prstGeom prst="rect">
            <a:avLst/>
          </a:prstGeom>
        </p:spPr>
      </p:pic>
      <p:sp>
        <p:nvSpPr>
          <p:cNvPr id="6" name="TekstniOkvir 5">
            <a:extLst>
              <a:ext uri="{FF2B5EF4-FFF2-40B4-BE49-F238E27FC236}">
                <a16:creationId xmlns="" xmlns:a16="http://schemas.microsoft.com/office/drawing/2014/main" id="{E2594D0C-DF29-F5B4-B337-6339C751AE89}"/>
              </a:ext>
            </a:extLst>
          </p:cNvPr>
          <p:cNvSpPr txBox="1"/>
          <p:nvPr/>
        </p:nvSpPr>
        <p:spPr>
          <a:xfrm>
            <a:off x="9193471" y="650358"/>
            <a:ext cx="276056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KLA „Centar” Koprivnica</a:t>
            </a:r>
            <a:endParaRPr kumimoji="0" lang="hr-H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Slika 9">
            <a:extLst>
              <a:ext uri="{FF2B5EF4-FFF2-40B4-BE49-F238E27FC236}">
                <a16:creationId xmlns="" xmlns:a16="http://schemas.microsoft.com/office/drawing/2014/main" id="{A30F7819-57C2-F4B4-A627-ED82BE308F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62" y="183270"/>
            <a:ext cx="978062" cy="1159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81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="" xmlns:a16="http://schemas.microsoft.com/office/drawing/2014/main" id="{5A529265-A750-6EFA-8174-1FC9ABB6C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1138036"/>
            <a:ext cx="5638801" cy="1402470"/>
          </a:xfrm>
        </p:spPr>
        <p:txBody>
          <a:bodyPr anchor="t">
            <a:normAutofit/>
          </a:bodyPr>
          <a:lstStyle/>
          <a:p>
            <a:pPr algn="ctr"/>
            <a:r>
              <a:rPr lang="hr-HR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edukacija </a:t>
            </a:r>
            <a:r>
              <a:rPr lang="hr-H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30. ožujka 2023.  </a:t>
            </a:r>
            <a:b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OŠ „Đuro Ester”, Koprivnica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="" xmlns:a16="http://schemas.microsoft.com/office/drawing/2014/main" id="{ACA11629-C717-9E34-A089-B8CE0CDB27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9560" y="2982446"/>
            <a:ext cx="5334000" cy="35912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Teme:</a:t>
            </a:r>
          </a:p>
          <a:p>
            <a:pPr lvl="1" algn="just"/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obiteljski problemi povezani s pijenjem - intervencije usmjerene na učenika i obitelj </a:t>
            </a:r>
          </a:p>
          <a:p>
            <a:pPr lvl="1" algn="just"/>
            <a:endParaRPr lang="hr-H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/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trening kratkih intervencija kod rizičnih ponašanja i zloupotrebe sredstava ovisnosti učenika 3. i 7. razreda - intervencije u radu s roditeljima 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učenika </a:t>
            </a:r>
          </a:p>
          <a:p>
            <a:pPr lvl="1" algn="just"/>
            <a:endParaRPr lang="hr-H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/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broj sudionika - 112</a:t>
            </a:r>
            <a:endParaRPr lang="hr-H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Slika 8" descr="Slika na kojoj se prikazuje odijevanje, osoba, obuća, žena&#10;&#10;Opis je automatski generiran">
            <a:extLst>
              <a:ext uri="{FF2B5EF4-FFF2-40B4-BE49-F238E27FC236}">
                <a16:creationId xmlns="" xmlns:a16="http://schemas.microsoft.com/office/drawing/2014/main" id="{31466498-6763-0464-FB7B-C0C6FDD6B58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4" r="-1" b="-1"/>
          <a:stretch/>
        </p:blipFill>
        <p:spPr>
          <a:xfrm>
            <a:off x="6778407" y="94804"/>
            <a:ext cx="5212862" cy="3429000"/>
          </a:xfrm>
          <a:prstGeom prst="rect">
            <a:avLst/>
          </a:prstGeom>
        </p:spPr>
      </p:pic>
      <p:pic>
        <p:nvPicPr>
          <p:cNvPr id="7" name="Slika 6" descr="Slika na kojoj se prikazuje tekst, osoba, odijevanje, u dvorani&#10;&#10;Opis je automatski generiran">
            <a:extLst>
              <a:ext uri="{FF2B5EF4-FFF2-40B4-BE49-F238E27FC236}">
                <a16:creationId xmlns="" xmlns:a16="http://schemas.microsoft.com/office/drawing/2014/main" id="{BECFEA97-4B19-385A-F505-C25B8269251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453"/>
          <a:stretch/>
        </p:blipFill>
        <p:spPr>
          <a:xfrm>
            <a:off x="7987798" y="3808151"/>
            <a:ext cx="4204193" cy="2765502"/>
          </a:xfrm>
          <a:prstGeom prst="rect">
            <a:avLst/>
          </a:prstGeom>
        </p:spPr>
      </p:pic>
      <p:pic>
        <p:nvPicPr>
          <p:cNvPr id="4" name="Slika 3">
            <a:extLst>
              <a:ext uri="{FF2B5EF4-FFF2-40B4-BE49-F238E27FC236}">
                <a16:creationId xmlns="" xmlns:a16="http://schemas.microsoft.com/office/drawing/2014/main" id="{C60573CE-52D9-5368-34B7-30F45C051A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434" y="195609"/>
            <a:ext cx="1152244" cy="1359526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="" xmlns:a16="http://schemas.microsoft.com/office/drawing/2014/main" id="{9CE7F994-2C59-B438-3983-92C9F85724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5806" y="5190902"/>
            <a:ext cx="2446736" cy="15653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06370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="" xmlns:a16="http://schemas.microsoft.com/office/drawing/2014/main" id="{662708D3-8574-69E4-094A-29B6ACE93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293" y="4562856"/>
            <a:ext cx="4180144" cy="1600200"/>
          </a:xfrm>
        </p:spPr>
        <p:txBody>
          <a:bodyPr anchor="ctr">
            <a:noAutofit/>
          </a:bodyPr>
          <a:lstStyle/>
          <a:p>
            <a:pPr algn="ctr"/>
            <a:r>
              <a:rPr lang="hr-HR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edukacija</a:t>
            </a:r>
            <a:br>
              <a:rPr lang="hr-HR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25. travnja 2023.  </a:t>
            </a:r>
            <a:b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OŠ „Đuro Ester”, Koprivnica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="" xmlns:a16="http://schemas.microsoft.com/office/drawing/2014/main" id="{223A7F4A-8BC3-1A4E-DC66-F67F03A3FC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9734" y="4266184"/>
            <a:ext cx="6903721" cy="2193544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Teme: </a:t>
            </a:r>
          </a:p>
          <a:p>
            <a:pPr algn="just"/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fenomenologija kocke </a:t>
            </a:r>
          </a:p>
          <a:p>
            <a:pPr algn="just"/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 u grupi ovisnika o kocki </a:t>
            </a:r>
          </a:p>
          <a:p>
            <a:pPr algn="just"/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trening kratkih intervencija kod rizičnih ponašanja i problematičnog korištenja novih tehnologija učenika 3. i 7. razreda </a:t>
            </a:r>
            <a:endParaRPr lang="hr-H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roj sudionika - 103</a:t>
            </a:r>
            <a:endParaRPr lang="hr-H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Slika 4" descr="Slika na kojoj se prikazuje obuća, osoba, odijevanje, u dvorani&#10;&#10;Opis je automatski generiran">
            <a:extLst>
              <a:ext uri="{FF2B5EF4-FFF2-40B4-BE49-F238E27FC236}">
                <a16:creationId xmlns="" xmlns:a16="http://schemas.microsoft.com/office/drawing/2014/main" id="{8F3C9186-1BF6-581D-523E-32940379B6C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29" b="-2"/>
          <a:stretch/>
        </p:blipFill>
        <p:spPr>
          <a:xfrm>
            <a:off x="390293" y="211874"/>
            <a:ext cx="5242253" cy="3698442"/>
          </a:xfrm>
          <a:custGeom>
            <a:avLst/>
            <a:gdLst/>
            <a:ahLst/>
            <a:cxnLst/>
            <a:rect l="l" t="t" r="r" b="b"/>
            <a:pathLst>
              <a:path w="6005375" h="4196281">
                <a:moveTo>
                  <a:pt x="0" y="0"/>
                </a:moveTo>
                <a:lnTo>
                  <a:pt x="6000672" y="0"/>
                </a:lnTo>
                <a:lnTo>
                  <a:pt x="5998730" y="19709"/>
                </a:lnTo>
                <a:cubicBezTo>
                  <a:pt x="6001245" y="280059"/>
                  <a:pt x="5986415" y="540409"/>
                  <a:pt x="5999656" y="800631"/>
                </a:cubicBezTo>
                <a:cubicBezTo>
                  <a:pt x="6009855" y="1001996"/>
                  <a:pt x="6003364" y="1203233"/>
                  <a:pt x="5999656" y="1404471"/>
                </a:cubicBezTo>
                <a:cubicBezTo>
                  <a:pt x="5992506" y="1790420"/>
                  <a:pt x="6003364" y="2175860"/>
                  <a:pt x="5998730" y="2561300"/>
                </a:cubicBezTo>
                <a:cubicBezTo>
                  <a:pt x="5996744" y="2732154"/>
                  <a:pt x="5998994" y="2902754"/>
                  <a:pt x="6003364" y="3073609"/>
                </a:cubicBezTo>
                <a:cubicBezTo>
                  <a:pt x="6009720" y="3317560"/>
                  <a:pt x="5999923" y="3561638"/>
                  <a:pt x="5989197" y="3805463"/>
                </a:cubicBezTo>
                <a:cubicBezTo>
                  <a:pt x="5985594" y="3872508"/>
                  <a:pt x="5984647" y="3939633"/>
                  <a:pt x="5986348" y="4006695"/>
                </a:cubicBezTo>
                <a:lnTo>
                  <a:pt x="5997254" y="4174633"/>
                </a:lnTo>
                <a:lnTo>
                  <a:pt x="5951601" y="4176620"/>
                </a:lnTo>
                <a:cubicBezTo>
                  <a:pt x="5886702" y="4176651"/>
                  <a:pt x="5821788" y="4174749"/>
                  <a:pt x="5756905" y="4173480"/>
                </a:cubicBezTo>
                <a:cubicBezTo>
                  <a:pt x="5518559" y="4169040"/>
                  <a:pt x="5280086" y="4173480"/>
                  <a:pt x="5042247" y="4150774"/>
                </a:cubicBezTo>
                <a:cubicBezTo>
                  <a:pt x="4977618" y="4144622"/>
                  <a:pt x="4912546" y="4140690"/>
                  <a:pt x="4847600" y="4141467"/>
                </a:cubicBezTo>
                <a:cubicBezTo>
                  <a:pt x="4782655" y="4142244"/>
                  <a:pt x="4717835" y="4147730"/>
                  <a:pt x="4653713" y="4160414"/>
                </a:cubicBezTo>
                <a:cubicBezTo>
                  <a:pt x="4446571" y="4200625"/>
                  <a:pt x="4238796" y="4203162"/>
                  <a:pt x="4029497" y="4186925"/>
                </a:cubicBezTo>
                <a:cubicBezTo>
                  <a:pt x="3943621" y="4180203"/>
                  <a:pt x="3857746" y="4169040"/>
                  <a:pt x="3771489" y="4171196"/>
                </a:cubicBezTo>
                <a:cubicBezTo>
                  <a:pt x="3623585" y="4175129"/>
                  <a:pt x="3475554" y="4167137"/>
                  <a:pt x="3327523" y="4169167"/>
                </a:cubicBezTo>
                <a:cubicBezTo>
                  <a:pt x="3323528" y="4169738"/>
                  <a:pt x="3319443" y="4169205"/>
                  <a:pt x="3315727" y="4167645"/>
                </a:cubicBezTo>
                <a:cubicBezTo>
                  <a:pt x="3278941" y="4142402"/>
                  <a:pt x="3238603" y="4152169"/>
                  <a:pt x="3200549" y="4158765"/>
                </a:cubicBezTo>
                <a:cubicBezTo>
                  <a:pt x="3074082" y="4180710"/>
                  <a:pt x="2947742" y="4191492"/>
                  <a:pt x="2819246" y="4174494"/>
                </a:cubicBezTo>
                <a:cubicBezTo>
                  <a:pt x="2696546" y="4156698"/>
                  <a:pt x="2572096" y="4154478"/>
                  <a:pt x="2448851" y="4167898"/>
                </a:cubicBezTo>
                <a:cubicBezTo>
                  <a:pt x="2279383" y="4187687"/>
                  <a:pt x="2110549" y="4183501"/>
                  <a:pt x="1941462" y="4167898"/>
                </a:cubicBezTo>
                <a:cubicBezTo>
                  <a:pt x="1872837" y="4161556"/>
                  <a:pt x="1803198" y="4150774"/>
                  <a:pt x="1735208" y="4166630"/>
                </a:cubicBezTo>
                <a:cubicBezTo>
                  <a:pt x="1651489" y="4186038"/>
                  <a:pt x="1568023" y="4179695"/>
                  <a:pt x="1484050" y="4175382"/>
                </a:cubicBezTo>
                <a:cubicBezTo>
                  <a:pt x="1377752" y="4169801"/>
                  <a:pt x="1271708" y="4153692"/>
                  <a:pt x="1165029" y="4166376"/>
                </a:cubicBezTo>
                <a:cubicBezTo>
                  <a:pt x="1115685" y="4172211"/>
                  <a:pt x="1066722" y="4181471"/>
                  <a:pt x="1016744" y="4179061"/>
                </a:cubicBezTo>
                <a:cubicBezTo>
                  <a:pt x="878481" y="4172719"/>
                  <a:pt x="740344" y="4165235"/>
                  <a:pt x="601826" y="4166376"/>
                </a:cubicBezTo>
                <a:cubicBezTo>
                  <a:pt x="543857" y="4166757"/>
                  <a:pt x="486268" y="4168659"/>
                  <a:pt x="428553" y="4172845"/>
                </a:cubicBezTo>
                <a:cubicBezTo>
                  <a:pt x="320859" y="4180710"/>
                  <a:pt x="213546" y="4170055"/>
                  <a:pt x="106234" y="4166249"/>
                </a:cubicBezTo>
                <a:lnTo>
                  <a:pt x="0" y="4171008"/>
                </a:lnTo>
                <a:close/>
              </a:path>
            </a:pathLst>
          </a:custGeom>
        </p:spPr>
      </p:pic>
      <p:pic>
        <p:nvPicPr>
          <p:cNvPr id="7" name="Slika 6" descr="Slika na kojoj se prikazuje odijevanje, osoba, u dvorani, zid&#10;&#10;Opis je automatski generiran">
            <a:extLst>
              <a:ext uri="{FF2B5EF4-FFF2-40B4-BE49-F238E27FC236}">
                <a16:creationId xmlns="" xmlns:a16="http://schemas.microsoft.com/office/drawing/2014/main" id="{5DBC4F89-1286-39EA-6C69-71A01440E0D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6" b="-1"/>
          <a:stretch/>
        </p:blipFill>
        <p:spPr>
          <a:xfrm>
            <a:off x="6096000" y="211875"/>
            <a:ext cx="5242253" cy="3698441"/>
          </a:xfrm>
          <a:custGeom>
            <a:avLst/>
            <a:gdLst/>
            <a:ahLst/>
            <a:cxnLst/>
            <a:rect l="l" t="t" r="r" b="b"/>
            <a:pathLst>
              <a:path w="6006950" h="4187672">
                <a:moveTo>
                  <a:pt x="9223" y="0"/>
                </a:moveTo>
                <a:lnTo>
                  <a:pt x="6006950" y="0"/>
                </a:lnTo>
                <a:lnTo>
                  <a:pt x="6006950" y="4169490"/>
                </a:lnTo>
                <a:lnTo>
                  <a:pt x="5787907" y="4174448"/>
                </a:lnTo>
                <a:cubicBezTo>
                  <a:pt x="5713866" y="4173475"/>
                  <a:pt x="5639861" y="4169853"/>
                  <a:pt x="5566029" y="4163587"/>
                </a:cubicBezTo>
                <a:cubicBezTo>
                  <a:pt x="5458843" y="4155595"/>
                  <a:pt x="5350768" y="4144559"/>
                  <a:pt x="5244343" y="4164855"/>
                </a:cubicBezTo>
                <a:cubicBezTo>
                  <a:pt x="5127517" y="4187307"/>
                  <a:pt x="5010817" y="4187434"/>
                  <a:pt x="4892977" y="4181726"/>
                </a:cubicBezTo>
                <a:cubicBezTo>
                  <a:pt x="4792260" y="4176906"/>
                  <a:pt x="4691923" y="4151536"/>
                  <a:pt x="4590445" y="4178301"/>
                </a:cubicBezTo>
                <a:cubicBezTo>
                  <a:pt x="4580348" y="4179772"/>
                  <a:pt x="4570061" y="4179341"/>
                  <a:pt x="4560128" y="4177032"/>
                </a:cubicBezTo>
                <a:cubicBezTo>
                  <a:pt x="4449137" y="4161684"/>
                  <a:pt x="4337384" y="4174242"/>
                  <a:pt x="4226013" y="4169929"/>
                </a:cubicBezTo>
                <a:cubicBezTo>
                  <a:pt x="4174640" y="4167899"/>
                  <a:pt x="4122252" y="4169041"/>
                  <a:pt x="4071513" y="4163587"/>
                </a:cubicBezTo>
                <a:cubicBezTo>
                  <a:pt x="3955067" y="4151156"/>
                  <a:pt x="3838874" y="4144559"/>
                  <a:pt x="3723697" y="4173861"/>
                </a:cubicBezTo>
                <a:cubicBezTo>
                  <a:pt x="3690082" y="4181764"/>
                  <a:pt x="3655732" y="4186013"/>
                  <a:pt x="3621204" y="4186546"/>
                </a:cubicBezTo>
                <a:cubicBezTo>
                  <a:pt x="3508437" y="4190605"/>
                  <a:pt x="3396050" y="4182867"/>
                  <a:pt x="3283664" y="4176525"/>
                </a:cubicBezTo>
                <a:cubicBezTo>
                  <a:pt x="3205652" y="4172085"/>
                  <a:pt x="3127768" y="4162445"/>
                  <a:pt x="3049630" y="4170563"/>
                </a:cubicBezTo>
                <a:cubicBezTo>
                  <a:pt x="3004218" y="4175257"/>
                  <a:pt x="2958427" y="4175257"/>
                  <a:pt x="2913015" y="4170563"/>
                </a:cubicBezTo>
                <a:cubicBezTo>
                  <a:pt x="2829321" y="4160758"/>
                  <a:pt x="2744879" y="4158931"/>
                  <a:pt x="2660842" y="4165109"/>
                </a:cubicBezTo>
                <a:cubicBezTo>
                  <a:pt x="2535390" y="4175891"/>
                  <a:pt x="2410065" y="4184897"/>
                  <a:pt x="2284232" y="4167773"/>
                </a:cubicBezTo>
                <a:cubicBezTo>
                  <a:pt x="2212868" y="4156559"/>
                  <a:pt x="2140312" y="4155240"/>
                  <a:pt x="2068592" y="4163840"/>
                </a:cubicBezTo>
                <a:cubicBezTo>
                  <a:pt x="1897729" y="4187814"/>
                  <a:pt x="1726485" y="4180077"/>
                  <a:pt x="1555241" y="4170183"/>
                </a:cubicBezTo>
                <a:cubicBezTo>
                  <a:pt x="1440824" y="4163460"/>
                  <a:pt x="1325901" y="4151156"/>
                  <a:pt x="1211738" y="4167392"/>
                </a:cubicBezTo>
                <a:cubicBezTo>
                  <a:pt x="1066118" y="4187688"/>
                  <a:pt x="920370" y="4180965"/>
                  <a:pt x="774368" y="4175003"/>
                </a:cubicBezTo>
                <a:cubicBezTo>
                  <a:pt x="667182" y="4170563"/>
                  <a:pt x="559869" y="4157117"/>
                  <a:pt x="452430" y="4173734"/>
                </a:cubicBezTo>
                <a:cubicBezTo>
                  <a:pt x="441369" y="4175244"/>
                  <a:pt x="430117" y="4174115"/>
                  <a:pt x="419576" y="4170436"/>
                </a:cubicBezTo>
                <a:cubicBezTo>
                  <a:pt x="378807" y="4157016"/>
                  <a:pt x="335096" y="4155215"/>
                  <a:pt x="293363" y="4165236"/>
                </a:cubicBezTo>
                <a:cubicBezTo>
                  <a:pt x="216367" y="4182106"/>
                  <a:pt x="139497" y="4189463"/>
                  <a:pt x="61105" y="4174115"/>
                </a:cubicBezTo>
                <a:lnTo>
                  <a:pt x="13323" y="4171265"/>
                </a:lnTo>
                <a:lnTo>
                  <a:pt x="28554" y="3843045"/>
                </a:lnTo>
                <a:cubicBezTo>
                  <a:pt x="30457" y="3722610"/>
                  <a:pt x="27412" y="3602256"/>
                  <a:pt x="15626" y="3482187"/>
                </a:cubicBezTo>
                <a:cubicBezTo>
                  <a:pt x="-847" y="3335690"/>
                  <a:pt x="-4304" y="3188124"/>
                  <a:pt x="5296" y="3041068"/>
                </a:cubicBezTo>
                <a:cubicBezTo>
                  <a:pt x="11786" y="2956911"/>
                  <a:pt x="18539" y="2872754"/>
                  <a:pt x="22776" y="2788472"/>
                </a:cubicBezTo>
                <a:cubicBezTo>
                  <a:pt x="28180" y="2668580"/>
                  <a:pt x="25173" y="2548474"/>
                  <a:pt x="13771" y="2428964"/>
                </a:cubicBezTo>
                <a:cubicBezTo>
                  <a:pt x="4237" y="2337829"/>
                  <a:pt x="3177" y="2246070"/>
                  <a:pt x="10593" y="2154757"/>
                </a:cubicBezTo>
                <a:cubicBezTo>
                  <a:pt x="25690" y="1999286"/>
                  <a:pt x="9931" y="1843813"/>
                  <a:pt x="5032" y="1688466"/>
                </a:cubicBezTo>
                <a:cubicBezTo>
                  <a:pt x="-3577" y="1402691"/>
                  <a:pt x="20393" y="1117045"/>
                  <a:pt x="9666" y="831270"/>
                </a:cubicBezTo>
                <a:cubicBezTo>
                  <a:pt x="3841" y="689908"/>
                  <a:pt x="16420" y="548673"/>
                  <a:pt x="9666" y="407311"/>
                </a:cubicBezTo>
                <a:cubicBezTo>
                  <a:pt x="4105" y="306755"/>
                  <a:pt x="397" y="206200"/>
                  <a:pt x="4105" y="105518"/>
                </a:cubicBezTo>
                <a:cubicBezTo>
                  <a:pt x="5164" y="78059"/>
                  <a:pt x="5826" y="50473"/>
                  <a:pt x="9534" y="23396"/>
                </a:cubicBezTo>
                <a:close/>
              </a:path>
            </a:pathLst>
          </a:custGeom>
        </p:spPr>
      </p:pic>
      <p:pic>
        <p:nvPicPr>
          <p:cNvPr id="4" name="Slika 3">
            <a:extLst>
              <a:ext uri="{FF2B5EF4-FFF2-40B4-BE49-F238E27FC236}">
                <a16:creationId xmlns="" xmlns:a16="http://schemas.microsoft.com/office/drawing/2014/main" id="{B211AEC4-579C-1648-1E31-AA80C2D49E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83800" y="4043895"/>
            <a:ext cx="2028952" cy="1205438"/>
          </a:xfrm>
          <a:prstGeom prst="rect">
            <a:avLst/>
          </a:prstGeom>
          <a:noFill/>
        </p:spPr>
      </p:pic>
      <p:pic>
        <p:nvPicPr>
          <p:cNvPr id="6" name="Slika 5">
            <a:extLst>
              <a:ext uri="{FF2B5EF4-FFF2-40B4-BE49-F238E27FC236}">
                <a16:creationId xmlns="" xmlns:a16="http://schemas.microsoft.com/office/drawing/2014/main" id="{D51F7BFD-D210-946D-A8E3-829685F093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134" y="3971994"/>
            <a:ext cx="1152244" cy="1359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072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ka 6" descr="Slika na kojoj se prikazuje u dvorani, odijevanje, pod, osoba&#10;&#10;Opis je automatski generiran">
            <a:extLst>
              <a:ext uri="{FF2B5EF4-FFF2-40B4-BE49-F238E27FC236}">
                <a16:creationId xmlns="" xmlns:a16="http://schemas.microsoft.com/office/drawing/2014/main" id="{214BFB9F-0146-93F0-D92F-1173E823C18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19" r="-2" b="18807"/>
          <a:stretch/>
        </p:blipFill>
        <p:spPr>
          <a:xfrm>
            <a:off x="5520267" y="0"/>
            <a:ext cx="6671733" cy="2328333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</p:spPr>
      </p:pic>
      <p:pic>
        <p:nvPicPr>
          <p:cNvPr id="5" name="Slika 4" descr="Slika na kojoj se prikazuje u dvorani, pod, stol, odijevanje&#10;&#10;Opis je automatski generiran">
            <a:extLst>
              <a:ext uri="{FF2B5EF4-FFF2-40B4-BE49-F238E27FC236}">
                <a16:creationId xmlns="" xmlns:a16="http://schemas.microsoft.com/office/drawing/2014/main" id="{F95B0E2A-B5B2-4C9A-52E1-03AF05778CE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17" r="-2" b="13309"/>
          <a:stretch/>
        </p:blipFill>
        <p:spPr>
          <a:xfrm>
            <a:off x="5520267" y="4622800"/>
            <a:ext cx="6671733" cy="2235199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1210305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0" y="3364992"/>
                </a:lnTo>
                <a:lnTo>
                  <a:pt x="62981" y="3295722"/>
                </a:lnTo>
                <a:cubicBezTo>
                  <a:pt x="684692" y="2543371"/>
                  <a:pt x="1098874" y="1539884"/>
                  <a:pt x="1192705" y="421793"/>
                </a:cubicBezTo>
                <a:close/>
              </a:path>
            </a:pathLst>
          </a:custGeom>
        </p:spPr>
      </p:pic>
      <p:sp>
        <p:nvSpPr>
          <p:cNvPr id="2" name="Naslov 1">
            <a:extLst>
              <a:ext uri="{FF2B5EF4-FFF2-40B4-BE49-F238E27FC236}">
                <a16:creationId xmlns="" xmlns:a16="http://schemas.microsoft.com/office/drawing/2014/main" id="{FEA9FB97-BA9D-8F25-9ED0-E62DBE20A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859536"/>
            <a:ext cx="4832802" cy="1243584"/>
          </a:xfrm>
        </p:spPr>
        <p:txBody>
          <a:bodyPr>
            <a:noAutofit/>
          </a:bodyPr>
          <a:lstStyle/>
          <a:p>
            <a:pPr algn="ctr"/>
            <a:r>
              <a:rPr lang="hr-HR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IV. edukacija </a:t>
            </a:r>
            <a:r>
              <a:rPr lang="hr-H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 svibnja 2023. u </a:t>
            </a:r>
            <a:b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OŠ „Đuro Ester”, Koprivnica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="" xmlns:a16="http://schemas.microsoft.com/office/drawing/2014/main" id="{E917280B-6331-CAE1-DACB-2DD9126DBB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2512611"/>
            <a:ext cx="4832803" cy="36643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Teme: </a:t>
            </a:r>
          </a:p>
          <a:p>
            <a:pPr algn="just"/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avnozdravstveni </a:t>
            </a: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pristup prevenciji ovisnosti i rizičnih ponašanja, iskustva iz provedbe Trening 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životnih vještina </a:t>
            </a: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Primorsko- goranskoj 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županiji</a:t>
            </a:r>
            <a:endParaRPr lang="hr-H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mplementacija </a:t>
            </a: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programa Trening 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životnih </a:t>
            </a: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ještina </a:t>
            </a: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razredu</a:t>
            </a:r>
          </a:p>
          <a:p>
            <a:pPr algn="just"/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roj sudionika - 108</a:t>
            </a:r>
            <a:endParaRPr lang="hr-H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r-H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Slika 3">
            <a:extLst>
              <a:ext uri="{FF2B5EF4-FFF2-40B4-BE49-F238E27FC236}">
                <a16:creationId xmlns="" xmlns:a16="http://schemas.microsoft.com/office/drawing/2014/main" id="{E39EF9A3-BAF6-2B53-D2F2-D399CD196D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991" y="178498"/>
            <a:ext cx="1152244" cy="1359526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="" xmlns:a16="http://schemas.microsoft.com/office/drawing/2014/main" id="{BA6C3F33-6F9C-B8AB-FEE7-EA2A38C254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08196" y="4935678"/>
            <a:ext cx="2212071" cy="1883827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2328333"/>
            <a:ext cx="5562600" cy="2294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8593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="" xmlns:a16="http://schemas.microsoft.com/office/drawing/2014/main" id="{C6FD8B49-E16E-169F-A3F2-E71EB0F13E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8" y="713678"/>
            <a:ext cx="5427525" cy="806778"/>
          </a:xfrm>
        </p:spPr>
        <p:txBody>
          <a:bodyPr anchor="b">
            <a:normAutofit/>
          </a:bodyPr>
          <a:lstStyle/>
          <a:p>
            <a:r>
              <a:rPr lang="hr-HR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Održane 3 javne tribine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="" xmlns:a16="http://schemas.microsoft.com/office/drawing/2014/main" id="{3B622B1D-E2CD-58BF-3EA2-4CB949BCE1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133" y="2734733"/>
            <a:ext cx="8439826" cy="2853267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hr-HR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sz="2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„</a:t>
            </a:r>
            <a:r>
              <a:rPr lang="hr-HR" sz="2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Ovisite o sebi, ne o psihoaktivnim tvarima”</a:t>
            </a:r>
          </a:p>
          <a:p>
            <a:pPr marL="0" indent="0">
              <a:buNone/>
            </a:pPr>
            <a:endParaRPr lang="hr-HR" sz="2000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hr-HR" sz="2000" kern="1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13</a:t>
            </a:r>
            <a:r>
              <a:rPr lang="hr-HR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lipnja 2023. u Vijećnici grada </a:t>
            </a:r>
            <a:r>
              <a:rPr lang="hr-HR" sz="2000" kern="1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Koprivnice – 50 sudionika</a:t>
            </a:r>
            <a:endParaRPr lang="hr-HR" sz="20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hr-HR" sz="20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srpnja 2023. u Domu kulture u </a:t>
            </a:r>
            <a:r>
              <a:rPr lang="hr-HR" sz="2000" kern="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Đurđevcu – 51 sudionik</a:t>
            </a:r>
            <a:endParaRPr lang="hr-HR" sz="2000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hr-HR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rujna 2023. u kino dvorani Križevačkog poduzetničkog </a:t>
            </a:r>
            <a:r>
              <a:rPr lang="hr-HR" sz="2000" kern="1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centra – 104 sudionika</a:t>
            </a:r>
            <a:endParaRPr lang="hr-HR" sz="20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hr-HR" sz="2000" dirty="0"/>
          </a:p>
        </p:txBody>
      </p:sp>
      <p:pic>
        <p:nvPicPr>
          <p:cNvPr id="5" name="Slika 4" descr="Slika na kojoj se prikazuje odijevanje, osoba, Ljudsko lice, govornik&#10;&#10;Opis je automatski generiran">
            <a:extLst>
              <a:ext uri="{FF2B5EF4-FFF2-40B4-BE49-F238E27FC236}">
                <a16:creationId xmlns="" xmlns:a16="http://schemas.microsoft.com/office/drawing/2014/main" id="{069946AE-5CFD-952B-5CFE-C6DA3CA6E50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51" r="999" b="-1"/>
          <a:stretch/>
        </p:blipFill>
        <p:spPr>
          <a:xfrm>
            <a:off x="8371760" y="539740"/>
            <a:ext cx="2953016" cy="2953016"/>
          </a:xfrm>
          <a:custGeom>
            <a:avLst/>
            <a:gdLst/>
            <a:ahLst/>
            <a:cxnLst/>
            <a:rect l="l" t="t" r="r" b="b"/>
            <a:pathLst>
              <a:path w="4694238" h="4694238">
                <a:moveTo>
                  <a:pt x="2347119" y="0"/>
                </a:moveTo>
                <a:cubicBezTo>
                  <a:pt x="3643397" y="0"/>
                  <a:pt x="4694238" y="1050841"/>
                  <a:pt x="4694238" y="2347119"/>
                </a:cubicBezTo>
                <a:cubicBezTo>
                  <a:pt x="4694238" y="3643397"/>
                  <a:pt x="3643397" y="4694238"/>
                  <a:pt x="2347119" y="4694238"/>
                </a:cubicBezTo>
                <a:cubicBezTo>
                  <a:pt x="1050841" y="4694238"/>
                  <a:pt x="0" y="3643397"/>
                  <a:pt x="0" y="2347119"/>
                </a:cubicBezTo>
                <a:cubicBezTo>
                  <a:pt x="0" y="1050841"/>
                  <a:pt x="1050841" y="0"/>
                  <a:pt x="2347119" y="0"/>
                </a:cubicBezTo>
                <a:close/>
              </a:path>
            </a:pathLst>
          </a:custGeom>
        </p:spPr>
      </p:pic>
      <p:sp>
        <p:nvSpPr>
          <p:cNvPr id="6" name="TekstniOkvir 5">
            <a:extLst>
              <a:ext uri="{FF2B5EF4-FFF2-40B4-BE49-F238E27FC236}">
                <a16:creationId xmlns="" xmlns:a16="http://schemas.microsoft.com/office/drawing/2014/main" id="{DC04CC50-9938-57C2-B54F-D01EE335076F}"/>
              </a:ext>
            </a:extLst>
          </p:cNvPr>
          <p:cNvSpPr txBox="1"/>
          <p:nvPr/>
        </p:nvSpPr>
        <p:spPr>
          <a:xfrm>
            <a:off x="7990564" y="3605064"/>
            <a:ext cx="41998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hr-HR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Predavač: prof. dr. sc. Zoran Zoričić, </a:t>
            </a:r>
          </a:p>
          <a:p>
            <a:pPr marL="0" indent="0">
              <a:buNone/>
            </a:pPr>
            <a:r>
              <a:rPr lang="hr-HR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dr. med., psihijatar </a:t>
            </a:r>
            <a:r>
              <a:rPr lang="hr-HR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adiktolog</a:t>
            </a:r>
            <a:endParaRPr lang="hr-HR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Slika 3">
            <a:extLst>
              <a:ext uri="{FF2B5EF4-FFF2-40B4-BE49-F238E27FC236}">
                <a16:creationId xmlns="" xmlns:a16="http://schemas.microsoft.com/office/drawing/2014/main" id="{DD1385FC-4747-BF84-1E01-D227723DC5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596" y="4823900"/>
            <a:ext cx="2944623" cy="1883827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="" xmlns:a16="http://schemas.microsoft.com/office/drawing/2014/main" id="{78932F70-8F53-DFA5-5CE6-9445346C98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746" y="267255"/>
            <a:ext cx="1152244" cy="1359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221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ka 8" descr="Slika na kojoj se prikazuje odijevanje, osoba, u dvorani, stolica&#10;&#10;Opis je automatski generiran">
            <a:extLst>
              <a:ext uri="{FF2B5EF4-FFF2-40B4-BE49-F238E27FC236}">
                <a16:creationId xmlns="" xmlns:a16="http://schemas.microsoft.com/office/drawing/2014/main" id="{582357EA-1E91-F190-2125-32A77DDC462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34" r="-2" b="-2"/>
          <a:stretch/>
        </p:blipFill>
        <p:spPr>
          <a:xfrm>
            <a:off x="1" y="8303"/>
            <a:ext cx="6968966" cy="4572000"/>
          </a:xfrm>
          <a:prstGeom prst="rect">
            <a:avLst/>
          </a:prstGeom>
          <a:ln>
            <a:noFill/>
          </a:ln>
          <a:effectLst>
            <a:outerShdw blurRad="596900" dist="330200" dir="8820000" sx="87000" sy="87000" algn="ctr" rotWithShape="0">
              <a:srgbClr val="000000">
                <a:alpha val="29000"/>
              </a:srgbClr>
            </a:outerShdw>
          </a:effectLst>
        </p:spPr>
      </p:pic>
      <p:sp>
        <p:nvSpPr>
          <p:cNvPr id="24" name="Rectangle 23">
            <a:extLst>
              <a:ext uri="{FF2B5EF4-FFF2-40B4-BE49-F238E27FC236}">
                <a16:creationId xmlns="" xmlns:a16="http://schemas.microsoft.com/office/drawing/2014/main" id="{AB280EE9-9DDD-E4BA-379E-1D736095479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8302"/>
            <a:ext cx="8153386" cy="4572000"/>
          </a:xfrm>
          <a:prstGeom prst="rect">
            <a:avLst/>
          </a:prstGeom>
          <a:solidFill>
            <a:srgbClr val="00000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="" xmlns:a16="http://schemas.microsoft.com/office/drawing/2014/main" id="{DF8C64E1-937E-34BE-E4DA-C844A6088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761992"/>
            <a:ext cx="5950527" cy="3179583"/>
          </a:xfrm>
          <a:noFill/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Slika 4" descr="Slika na kojoj se prikazuje odijevanje, zid, osoba, u dvorani&#10;&#10;Opis je automatski generiran">
            <a:extLst>
              <a:ext uri="{FF2B5EF4-FFF2-40B4-BE49-F238E27FC236}">
                <a16:creationId xmlns="" xmlns:a16="http://schemas.microsoft.com/office/drawing/2014/main" id="{2DE7BFD3-C195-8659-97C4-267BED5E86D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55" r="5" b="2496"/>
          <a:stretch/>
        </p:blipFill>
        <p:spPr>
          <a:xfrm>
            <a:off x="7002829" y="2290161"/>
            <a:ext cx="5189171" cy="2290141"/>
          </a:xfrm>
          <a:prstGeom prst="rect">
            <a:avLst/>
          </a:prstGeom>
        </p:spPr>
      </p:pic>
      <p:pic>
        <p:nvPicPr>
          <p:cNvPr id="7" name="Slika 6" descr="Slika na kojoj se prikazuje odijevanje, Ljudsko lice, osoba, žena&#10;&#10;Opis je automatski generiran">
            <a:extLst>
              <a:ext uri="{FF2B5EF4-FFF2-40B4-BE49-F238E27FC236}">
                <a16:creationId xmlns="" xmlns:a16="http://schemas.microsoft.com/office/drawing/2014/main" id="{D4DCCF3A-EDA7-64A9-82FA-F9AF898DF37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54" r="9178" b="5"/>
          <a:stretch/>
        </p:blipFill>
        <p:spPr>
          <a:xfrm>
            <a:off x="6968967" y="4580303"/>
            <a:ext cx="5223028" cy="2277698"/>
          </a:xfrm>
          <a:prstGeom prst="rect">
            <a:avLst/>
          </a:prstGeom>
        </p:spPr>
      </p:pic>
      <p:pic>
        <p:nvPicPr>
          <p:cNvPr id="11" name="Slika 10" descr="Slika na kojoj se prikazuje odijevanje, Ljudsko lice, osoba, žena&#10;&#10;Opis je automatski generiran">
            <a:extLst>
              <a:ext uri="{FF2B5EF4-FFF2-40B4-BE49-F238E27FC236}">
                <a16:creationId xmlns="" xmlns:a16="http://schemas.microsoft.com/office/drawing/2014/main" id="{F5DD24CE-49E2-4364-FE8B-FBD495096B3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38" r="5" b="5"/>
          <a:stretch/>
        </p:blipFill>
        <p:spPr>
          <a:xfrm>
            <a:off x="6968967" y="-4150"/>
            <a:ext cx="5223028" cy="2298452"/>
          </a:xfrm>
          <a:prstGeom prst="rect">
            <a:avLst/>
          </a:prstGeom>
        </p:spPr>
      </p:pic>
      <p:sp>
        <p:nvSpPr>
          <p:cNvPr id="13" name="TekstniOkvir 12">
            <a:extLst>
              <a:ext uri="{FF2B5EF4-FFF2-40B4-BE49-F238E27FC236}">
                <a16:creationId xmlns="" xmlns:a16="http://schemas.microsoft.com/office/drawing/2014/main" id="{0730E72B-B488-164C-B72A-D3E982893ABA}"/>
              </a:ext>
            </a:extLst>
          </p:cNvPr>
          <p:cNvSpPr txBox="1"/>
          <p:nvPr/>
        </p:nvSpPr>
        <p:spPr>
          <a:xfrm>
            <a:off x="1200472" y="5723302"/>
            <a:ext cx="42596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0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J</a:t>
            </a:r>
            <a:r>
              <a:rPr lang="en-US" sz="2000" kern="12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avn</a:t>
            </a:r>
            <a:r>
              <a:rPr lang="hr-HR" sz="2000" kern="12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</a:t>
            </a:r>
            <a:r>
              <a:rPr lang="en-US" sz="2000" kern="12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000" kern="12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tribin</a:t>
            </a:r>
            <a:r>
              <a:rPr lang="hr-HR" sz="2000" kern="12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 -</a:t>
            </a:r>
            <a:r>
              <a:rPr lang="en-US" sz="2000" kern="12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000" kern="12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više</a:t>
            </a:r>
            <a:r>
              <a:rPr lang="en-US" sz="2000" kern="12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000" kern="1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od </a:t>
            </a:r>
            <a:r>
              <a:rPr lang="en-US" sz="2000" kern="12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200</a:t>
            </a:r>
            <a:r>
              <a:rPr lang="hr-HR" sz="2000" kern="12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sudionika</a:t>
            </a:r>
            <a:endParaRPr lang="hr-H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Slika 2">
            <a:extLst>
              <a:ext uri="{FF2B5EF4-FFF2-40B4-BE49-F238E27FC236}">
                <a16:creationId xmlns="" xmlns:a16="http://schemas.microsoft.com/office/drawing/2014/main" id="{A34F7955-1B64-02A2-3E69-3BF8F8AE27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9772" y="5193271"/>
            <a:ext cx="1152244" cy="1359526"/>
          </a:xfrm>
          <a:prstGeom prst="rect">
            <a:avLst/>
          </a:prstGeom>
        </p:spPr>
      </p:pic>
      <p:pic>
        <p:nvPicPr>
          <p:cNvPr id="4" name="Slika 3">
            <a:extLst>
              <a:ext uri="{FF2B5EF4-FFF2-40B4-BE49-F238E27FC236}">
                <a16:creationId xmlns="" xmlns:a16="http://schemas.microsoft.com/office/drawing/2014/main" id="{1D4E27D0-B03C-8EA5-00C4-A06C255036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67686" y="4594793"/>
            <a:ext cx="1901280" cy="1216347"/>
          </a:xfrm>
          <a:prstGeom prst="rect">
            <a:avLst/>
          </a:prstGeom>
        </p:spPr>
      </p:pic>
      <p:sp>
        <p:nvSpPr>
          <p:cNvPr id="6" name="Pravokutnik 5">
            <a:extLst>
              <a:ext uri="{FF2B5EF4-FFF2-40B4-BE49-F238E27FC236}">
                <a16:creationId xmlns="" xmlns:a16="http://schemas.microsoft.com/office/drawing/2014/main" id="{147AAA20-42D6-FA43-F67A-4F3313392D1A}"/>
              </a:ext>
            </a:extLst>
          </p:cNvPr>
          <p:cNvSpPr/>
          <p:nvPr/>
        </p:nvSpPr>
        <p:spPr>
          <a:xfrm>
            <a:off x="4622800" y="444831"/>
            <a:ext cx="1913467" cy="1059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KRIŽEVCI</a:t>
            </a:r>
          </a:p>
        </p:txBody>
      </p:sp>
      <p:sp>
        <p:nvSpPr>
          <p:cNvPr id="8" name="Pravokutnik 7"/>
          <p:cNvSpPr/>
          <p:nvPr/>
        </p:nvSpPr>
        <p:spPr>
          <a:xfrm>
            <a:off x="9410701" y="127000"/>
            <a:ext cx="2561166" cy="423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KOPRIVNICA</a:t>
            </a:r>
            <a:endParaRPr lang="hr-HR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Pravokutnik 9"/>
          <p:cNvSpPr/>
          <p:nvPr/>
        </p:nvSpPr>
        <p:spPr>
          <a:xfrm>
            <a:off x="7171251" y="4827276"/>
            <a:ext cx="1964267" cy="3217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ĐURĐEVAC</a:t>
            </a:r>
            <a:endParaRPr lang="hr-HR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Pravokutnik 11"/>
          <p:cNvSpPr/>
          <p:nvPr/>
        </p:nvSpPr>
        <p:spPr>
          <a:xfrm>
            <a:off x="7442200" y="2412346"/>
            <a:ext cx="2336799" cy="3562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KOPRIVNICA</a:t>
            </a:r>
            <a:endParaRPr lang="hr-HR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1271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="" xmlns:a16="http://schemas.microsoft.com/office/drawing/2014/main" id="{486E2B14-288A-3605-302B-E86979006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0450" y="557561"/>
            <a:ext cx="9993350" cy="914401"/>
          </a:xfrm>
        </p:spPr>
        <p:txBody>
          <a:bodyPr>
            <a:normAutofit/>
          </a:bodyPr>
          <a:lstStyle/>
          <a:p>
            <a:r>
              <a:rPr lang="hr-HR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Projektne aktivnosti od </a:t>
            </a:r>
            <a:r>
              <a:rPr lang="hr-HR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hr-HR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hr-HR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 mjeseca 2023.</a:t>
            </a:r>
            <a:endParaRPr lang="hr-HR" sz="32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zervirano mjesto sadržaja 2">
            <a:extLst>
              <a:ext uri="{FF2B5EF4-FFF2-40B4-BE49-F238E27FC236}">
                <a16:creationId xmlns="" xmlns:a16="http://schemas.microsoft.com/office/drawing/2014/main" id="{780E3ACB-85BB-7B27-B69C-1B2EE8630F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4524"/>
            <a:ext cx="10515600" cy="44868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r-H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Provođenje programa </a:t>
            </a:r>
            <a:r>
              <a:rPr lang="hr-H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Trening životnih vještina </a:t>
            </a:r>
          </a:p>
          <a:p>
            <a:endParaRPr lang="hr-H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 </a:t>
            </a: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rujna do kraja studenog 2023. 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provedene radionice u </a:t>
            </a: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i 7. </a:t>
            </a: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azredima </a:t>
            </a: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17 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osnovnih škola uključenih u Projekt</a:t>
            </a:r>
            <a:endParaRPr lang="hr-H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 koordinatora Projekta u školama</a:t>
            </a:r>
            <a:endParaRPr lang="hr-H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121 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izvoditelj 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radionica u razredima</a:t>
            </a:r>
            <a:endParaRPr lang="hr-H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58 </a:t>
            </a: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trećih razreda i 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41 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sedmi razred, 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ukupno 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99 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razreda</a:t>
            </a:r>
          </a:p>
          <a:p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rovedeno 8 radionica u 3. razredima i 6 radionica u 7. razredima</a:t>
            </a:r>
            <a:endParaRPr lang="hr-H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radionicama 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sudjelovao 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701 učenik </a:t>
            </a: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razreda </a:t>
            </a: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763 </a:t>
            </a: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učenika 7. 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razreda</a:t>
            </a:r>
            <a:endParaRPr lang="hr-H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r-H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r-H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Slika 3">
            <a:extLst>
              <a:ext uri="{FF2B5EF4-FFF2-40B4-BE49-F238E27FC236}">
                <a16:creationId xmlns="" xmlns:a16="http://schemas.microsoft.com/office/drawing/2014/main" id="{2FF38867-C38F-4A32-D659-53DE03AFDC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2050" y="4855299"/>
            <a:ext cx="2944623" cy="1883827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="" xmlns:a16="http://schemas.microsoft.com/office/drawing/2014/main" id="{7A02C705-70B4-57F5-AFFD-A025284D28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078" y="334998"/>
            <a:ext cx="1152244" cy="1359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919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608667" y="482600"/>
            <a:ext cx="3649133" cy="965200"/>
          </a:xfrm>
        </p:spPr>
        <p:txBody>
          <a:bodyPr>
            <a:normAutofit/>
          </a:bodyPr>
          <a:lstStyle/>
          <a:p>
            <a:r>
              <a:rPr lang="hr-HR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Teme radionica</a:t>
            </a:r>
            <a:endParaRPr lang="hr-HR" sz="32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838200" y="1710267"/>
            <a:ext cx="4182533" cy="44666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hr-H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hr-H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azredi</a:t>
            </a:r>
          </a:p>
          <a:p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amopoštovanje</a:t>
            </a:r>
          </a:p>
          <a:p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dlučivanje</a:t>
            </a:r>
          </a:p>
          <a:p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eklamiranje</a:t>
            </a:r>
          </a:p>
          <a:p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uočavanje sa stresom</a:t>
            </a:r>
          </a:p>
          <a:p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omunikacijske vještine</a:t>
            </a:r>
          </a:p>
          <a:p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ocijalne vještine</a:t>
            </a:r>
          </a:p>
          <a:p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ušenje </a:t>
            </a:r>
          </a:p>
          <a:p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auzimanje za sebe</a:t>
            </a:r>
            <a:endParaRPr lang="hr-H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zervirano mjesto sadržaja 2"/>
          <p:cNvSpPr txBox="1">
            <a:spLocks/>
          </p:cNvSpPr>
          <p:nvPr/>
        </p:nvSpPr>
        <p:spPr>
          <a:xfrm>
            <a:off x="6493934" y="1727201"/>
            <a:ext cx="4182533" cy="4466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-H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hr-H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razredi</a:t>
            </a:r>
          </a:p>
          <a:p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asilje i mediji</a:t>
            </a:r>
          </a:p>
          <a:p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louporaba droga</a:t>
            </a:r>
          </a:p>
          <a:p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omunikacijske vještine</a:t>
            </a:r>
          </a:p>
          <a:p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sertivnost</a:t>
            </a:r>
          </a:p>
          <a:p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arihuana – zablude i istine</a:t>
            </a:r>
          </a:p>
          <a:p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dupiranje vršnjačkom pritisku</a:t>
            </a:r>
            <a:endParaRPr lang="hr-H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8" y="0"/>
            <a:ext cx="1152525" cy="135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4667" y="4814358"/>
            <a:ext cx="2944813" cy="188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04319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="" xmlns:a16="http://schemas.microsoft.com/office/drawing/2014/main" id="{39883FA2-4CAB-7765-0A4A-727FD96E6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6277" y="522504"/>
            <a:ext cx="6193057" cy="488421"/>
          </a:xfrm>
        </p:spPr>
        <p:txBody>
          <a:bodyPr>
            <a:norm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radionicama je bilo radno i zabavno </a:t>
            </a:r>
            <a:endParaRPr lang="hr-H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Rezervirano mjesto sadržaja 4" descr="Slika na kojoj se prikazuje tekst, rukopis, pismo, osoba&#10;&#10;Opis je automatski generiran">
            <a:extLst>
              <a:ext uri="{FF2B5EF4-FFF2-40B4-BE49-F238E27FC236}">
                <a16:creationId xmlns="" xmlns:a16="http://schemas.microsoft.com/office/drawing/2014/main" id="{274C18D6-914F-85AD-0486-43C298B8F9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537" y="1137575"/>
            <a:ext cx="2737294" cy="2166673"/>
          </a:xfrm>
        </p:spPr>
      </p:pic>
      <p:pic>
        <p:nvPicPr>
          <p:cNvPr id="3" name="Slika 2">
            <a:extLst>
              <a:ext uri="{FF2B5EF4-FFF2-40B4-BE49-F238E27FC236}">
                <a16:creationId xmlns="" xmlns:a16="http://schemas.microsoft.com/office/drawing/2014/main" id="{333C0B85-472F-5ACF-4C05-02980336A1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293" y="331162"/>
            <a:ext cx="1152244" cy="1359526"/>
          </a:xfrm>
          <a:prstGeom prst="rect">
            <a:avLst/>
          </a:prstGeom>
        </p:spPr>
      </p:pic>
      <p:pic>
        <p:nvPicPr>
          <p:cNvPr id="7" name="Slika 6" descr="Slika na kojoj se prikazuje tekst, papir, papirnati proizvod, tinta&#10;&#10;Opis je automatski generiran">
            <a:extLst>
              <a:ext uri="{FF2B5EF4-FFF2-40B4-BE49-F238E27FC236}">
                <a16:creationId xmlns="" xmlns:a16="http://schemas.microsoft.com/office/drawing/2014/main" id="{E8E02DB2-9A52-DFA9-FB64-621105BCB1B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6733" y="3677304"/>
            <a:ext cx="2856403" cy="2799551"/>
          </a:xfrm>
          <a:prstGeom prst="rect">
            <a:avLst/>
          </a:prstGeom>
        </p:spPr>
      </p:pic>
      <p:pic>
        <p:nvPicPr>
          <p:cNvPr id="4" name="Slika 3">
            <a:extLst>
              <a:ext uri="{FF2B5EF4-FFF2-40B4-BE49-F238E27FC236}">
                <a16:creationId xmlns="" xmlns:a16="http://schemas.microsoft.com/office/drawing/2014/main" id="{D3FF7306-7E60-F668-BD6B-AFB0EBB860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60000" y="5542776"/>
            <a:ext cx="1880960" cy="1203347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8782" y="942447"/>
            <a:ext cx="2957513" cy="229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5933" y="3725331"/>
            <a:ext cx="3435351" cy="2658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854" y="1013619"/>
            <a:ext cx="3230563" cy="2414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814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Projektne aktivnosti od </a:t>
            </a:r>
            <a:r>
              <a:rPr lang="hr-HR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hr-HR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hr-HR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 </a:t>
            </a:r>
            <a:r>
              <a:rPr lang="hr-HR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mjeseca 2023.</a:t>
            </a:r>
            <a:endParaRPr lang="hr-H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hr-H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Edukacija roditelja </a:t>
            </a:r>
            <a:r>
              <a:rPr lang="hr-H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učenika </a:t>
            </a:r>
            <a:r>
              <a:rPr lang="hr-H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i 7. </a:t>
            </a:r>
            <a:r>
              <a:rPr lang="hr-H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razreda </a:t>
            </a:r>
            <a:r>
              <a:rPr lang="hr-H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 strane djelatnika Z</a:t>
            </a:r>
            <a:r>
              <a:rPr lang="hr-H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avoda</a:t>
            </a:r>
            <a:endParaRPr lang="hr-HR" dirty="0"/>
          </a:p>
          <a:p>
            <a:pPr algn="just"/>
            <a:endParaRPr lang="hr-H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djelatnice Zavoda za javno zdravstvo Koprivničko-križevačke županije koje su prošle edukaciju održale su predavanja roditeljima o prevenciji 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ovisnosti i upoznale ih s Projektom</a:t>
            </a:r>
            <a:endParaRPr lang="hr-H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upoznavanje </a:t>
            </a: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 radom KLA „Centar”, Koprivnica – partnerom u 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Projektu – edukacija roditelja učenika 7. razreda </a:t>
            </a:r>
          </a:p>
          <a:p>
            <a:pPr algn="just"/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održano 27 </a:t>
            </a: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predavanja na roditeljskim sastancima </a:t>
            </a:r>
          </a:p>
          <a:p>
            <a:pPr algn="just"/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58 trećih razreda i 41 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sedmi razred 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svih 17 osnovnih škola uključenih u Projekt</a:t>
            </a:r>
            <a:endParaRPr lang="hr-H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1035 roditelja prisutnih na edukacijama</a:t>
            </a:r>
            <a:endParaRPr lang="hr-H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hr-H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Slika 3">
            <a:extLst>
              <a:ext uri="{FF2B5EF4-FFF2-40B4-BE49-F238E27FC236}">
                <a16:creationId xmlns="" xmlns:a16="http://schemas.microsoft.com/office/drawing/2014/main" id="{333C0B85-472F-5ACF-4C05-02980336A1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14" y="92765"/>
            <a:ext cx="958774" cy="1131252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4266" y="4729692"/>
            <a:ext cx="2944813" cy="188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6628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="" xmlns:a16="http://schemas.microsoft.com/office/drawing/2014/main" id="{06BE2255-4406-DA53-6E89-7489880BF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6644" y="5703412"/>
            <a:ext cx="6265333" cy="708879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hr-HR" sz="2000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oditelji </a:t>
            </a:r>
            <a:r>
              <a:rPr lang="hr-HR" sz="20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 se </a:t>
            </a: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velikom broju </a:t>
            </a:r>
            <a:r>
              <a:rPr lang="hr-HR" sz="20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odazvali na roditeljske </a:t>
            </a:r>
            <a:r>
              <a:rPr lang="hr-HR" sz="2000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sastanke</a:t>
            </a:r>
            <a:endParaRPr lang="en-US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Rezervirano mjesto sadržaja 4" descr="Slika na kojoj se prikazuje u dvorani, zid, prijenosno računalo, odijevanje&#10;&#10;Opis je automatski generiran">
            <a:extLst>
              <a:ext uri="{FF2B5EF4-FFF2-40B4-BE49-F238E27FC236}">
                <a16:creationId xmlns="" xmlns:a16="http://schemas.microsoft.com/office/drawing/2014/main" id="{348BEA05-8BED-C944-55AB-F4BF6A0089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6" r="15526" b="-2"/>
          <a:stretch/>
        </p:blipFill>
        <p:spPr>
          <a:xfrm>
            <a:off x="271212" y="258234"/>
            <a:ext cx="3815005" cy="2332458"/>
          </a:xfrm>
          <a:prstGeom prst="rect">
            <a:avLst/>
          </a:prstGeom>
        </p:spPr>
      </p:pic>
      <p:pic>
        <p:nvPicPr>
          <p:cNvPr id="11" name="Slika 10" descr="Slika na kojoj se prikazuje tekst, u dvorani, zid, namještaj&#10;&#10;Opis je automatski generiran">
            <a:extLst>
              <a:ext uri="{FF2B5EF4-FFF2-40B4-BE49-F238E27FC236}">
                <a16:creationId xmlns="" xmlns:a16="http://schemas.microsoft.com/office/drawing/2014/main" id="{BB6293C3-89F4-33DD-3832-8D8EA53F0AE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32" b="16255"/>
          <a:stretch/>
        </p:blipFill>
        <p:spPr>
          <a:xfrm>
            <a:off x="287866" y="2725059"/>
            <a:ext cx="3759201" cy="2545435"/>
          </a:xfrm>
          <a:prstGeom prst="rect">
            <a:avLst/>
          </a:prstGeom>
        </p:spPr>
      </p:pic>
      <p:pic>
        <p:nvPicPr>
          <p:cNvPr id="9" name="Slika 8" descr="Slika na kojoj se prikazuje u dvorani, pod, osoba, ljudi&#10;&#10;Opis je automatski generiran">
            <a:extLst>
              <a:ext uri="{FF2B5EF4-FFF2-40B4-BE49-F238E27FC236}">
                <a16:creationId xmlns="" xmlns:a16="http://schemas.microsoft.com/office/drawing/2014/main" id="{41A42E49-4EEC-31EB-F14F-FCF56629F41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07" t="16790" r="12633" b="27425"/>
          <a:stretch/>
        </p:blipFill>
        <p:spPr>
          <a:xfrm>
            <a:off x="4211985" y="2725059"/>
            <a:ext cx="3657600" cy="2545435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="" xmlns:a16="http://schemas.microsoft.com/office/drawing/2014/main" id="{053862DE-6BEC-5B52-2FCB-B2DA27045E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7866" y="5472336"/>
            <a:ext cx="1050461" cy="1239433"/>
          </a:xfrm>
          <a:prstGeom prst="rect">
            <a:avLst/>
          </a:prstGeom>
        </p:spPr>
      </p:pic>
      <p:pic>
        <p:nvPicPr>
          <p:cNvPr id="4" name="Slika 3">
            <a:extLst>
              <a:ext uri="{FF2B5EF4-FFF2-40B4-BE49-F238E27FC236}">
                <a16:creationId xmlns="" xmlns:a16="http://schemas.microsoft.com/office/drawing/2014/main" id="{AFA27848-F103-6732-F7A7-4F2C9E341B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64133" y="5336520"/>
            <a:ext cx="2717800" cy="1442665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495" y="278192"/>
            <a:ext cx="3657600" cy="49923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84" y="278191"/>
            <a:ext cx="3657600" cy="2328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0840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ka 8">
            <a:extLst>
              <a:ext uri="{FF2B5EF4-FFF2-40B4-BE49-F238E27FC236}">
                <a16:creationId xmlns="" xmlns:a16="http://schemas.microsoft.com/office/drawing/2014/main" id="{62D67775-3645-1A0A-710C-54D06C6BE50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0" t="25519" r="7385" b="21133"/>
          <a:stretch/>
        </p:blipFill>
        <p:spPr>
          <a:xfrm>
            <a:off x="9248173" y="4295558"/>
            <a:ext cx="2943827" cy="2562442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="" xmlns:a16="http://schemas.microsoft.com/office/drawing/2014/main" id="{784D21A8-67A3-43F0-1B44-114716A03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514" y="19558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r-HR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Opći podaci o projektu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="" xmlns:a16="http://schemas.microsoft.com/office/drawing/2014/main" id="{8F92CDE4-AB8B-AF9A-B1E7-E087F4B135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4577" y="1690688"/>
            <a:ext cx="10609237" cy="4802187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hr-H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Nositelj projekta: </a:t>
            </a: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Zavod za javno zdravstvo Koprivničko-križevačke županije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hr-H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Partner u projektu: </a:t>
            </a: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Klub liječenih alkoholičara „Centar” Koprivnica</a:t>
            </a:r>
          </a:p>
          <a:p>
            <a:pPr marL="0" indent="0">
              <a:buNone/>
            </a:pPr>
            <a:endParaRPr lang="hr-H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r-H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r-H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Trajanje projekta: </a:t>
            </a: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16. prosinca 2022. - 15. prosinca 2023</a:t>
            </a:r>
            <a:r>
              <a:rPr lang="hr-H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hr-HR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r-H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Vrijednost projekta: </a:t>
            </a: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78.306,46€ (590.000,00 HRK)</a:t>
            </a:r>
          </a:p>
          <a:p>
            <a:pPr marL="0" indent="0">
              <a:buNone/>
            </a:pP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 u potpunosti financira Ministarstvo zdravstva.</a:t>
            </a:r>
          </a:p>
          <a:p>
            <a:pPr marL="0" indent="0">
              <a:buNone/>
            </a:pPr>
            <a:endParaRPr lang="hr-H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r-HR" sz="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 podržava Koprivničko-križevačka županija</a:t>
            </a:r>
            <a:r>
              <a:rPr lang="hr-H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buNone/>
            </a:pP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</a:t>
            </a:r>
          </a:p>
        </p:txBody>
      </p:sp>
      <p:pic>
        <p:nvPicPr>
          <p:cNvPr id="6" name="Slika 5">
            <a:extLst>
              <a:ext uri="{FF2B5EF4-FFF2-40B4-BE49-F238E27FC236}">
                <a16:creationId xmlns="" xmlns:a16="http://schemas.microsoft.com/office/drawing/2014/main" id="{8B734C9B-D380-866C-DA41-68B0CBE53BF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0798"/>
          <a:stretch/>
        </p:blipFill>
        <p:spPr>
          <a:xfrm>
            <a:off x="7777759" y="4582110"/>
            <a:ext cx="943139" cy="800250"/>
          </a:xfrm>
          <a:prstGeom prst="rect">
            <a:avLst/>
          </a:prstGeom>
        </p:spPr>
      </p:pic>
      <p:pic>
        <p:nvPicPr>
          <p:cNvPr id="4" name="Slika 3">
            <a:extLst>
              <a:ext uri="{FF2B5EF4-FFF2-40B4-BE49-F238E27FC236}">
                <a16:creationId xmlns="" xmlns:a16="http://schemas.microsoft.com/office/drawing/2014/main" id="{50064F18-E0AA-146D-1606-2BD5184D6C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91462" y="258503"/>
            <a:ext cx="978715" cy="1004136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="" xmlns:a16="http://schemas.microsoft.com/office/drawing/2014/main" id="{55B053B4-CB6A-E491-1BFE-BBBE0946B6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48925" y="5891063"/>
            <a:ext cx="600806" cy="771357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="" xmlns:a16="http://schemas.microsoft.com/office/drawing/2014/main" id="{0C2F9AA0-A3F1-91FC-6399-1853F50ECD6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577" y="195580"/>
            <a:ext cx="953423" cy="1129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041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="" xmlns:a16="http://schemas.microsoft.com/office/drawing/2014/main" id="{01394756-6150-C9E4-778D-D7346449D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3386663"/>
            <a:ext cx="2836333" cy="199813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200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2200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edukaciji </a:t>
            </a:r>
            <a:r>
              <a:rPr lang="en-US" sz="2200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kern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roditelj</a:t>
            </a:r>
            <a:r>
              <a:rPr lang="hr-HR" sz="2200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učenika </a:t>
            </a:r>
            <a:r>
              <a:rPr lang="en-US" sz="22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en-US" sz="22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razreda</a:t>
            </a:r>
            <a:r>
              <a:rPr lang="en-US" sz="22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sudjelovali</a:t>
            </a:r>
            <a:r>
              <a:rPr lang="en-US" sz="22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22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članovi</a:t>
            </a:r>
            <a:r>
              <a:rPr lang="en-US" sz="22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KLA </a:t>
            </a:r>
            <a:r>
              <a:rPr lang="hr-HR" sz="2200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en-US" sz="2200" kern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Centar</a:t>
            </a:r>
            <a:r>
              <a:rPr lang="hr-HR" sz="2200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r-HR" sz="2200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Koprivnica</a:t>
            </a:r>
            <a:r>
              <a:rPr lang="en-US" sz="20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Slika 4" descr="Slika na kojoj se prikazuje osoba, odijevanje, strop, obuća&#10;&#10;Opis je automatski generiran">
            <a:extLst>
              <a:ext uri="{FF2B5EF4-FFF2-40B4-BE49-F238E27FC236}">
                <a16:creationId xmlns="" xmlns:a16="http://schemas.microsoft.com/office/drawing/2014/main" id="{B5DB8DAC-602A-85DE-AA10-315E3EF8D38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9" t="8730" r="40990"/>
          <a:stretch/>
        </p:blipFill>
        <p:spPr>
          <a:xfrm>
            <a:off x="372533" y="237047"/>
            <a:ext cx="2547640" cy="2895622"/>
          </a:xfrm>
          <a:prstGeom prst="rect">
            <a:avLst/>
          </a:prstGeom>
        </p:spPr>
      </p:pic>
      <p:pic>
        <p:nvPicPr>
          <p:cNvPr id="7" name="Slika 6" descr="Slika na kojoj se prikazuje u dvorani, odijevanje, zid, osoba&#10;&#10;Opis je automatski generiran">
            <a:extLst>
              <a:ext uri="{FF2B5EF4-FFF2-40B4-BE49-F238E27FC236}">
                <a16:creationId xmlns="" xmlns:a16="http://schemas.microsoft.com/office/drawing/2014/main" id="{5F01FD74-31F7-BB7D-C6F9-D16098D63A2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59" b="872"/>
          <a:stretch/>
        </p:blipFill>
        <p:spPr>
          <a:xfrm>
            <a:off x="3181348" y="237047"/>
            <a:ext cx="3979334" cy="2895622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="" xmlns:a16="http://schemas.microsoft.com/office/drawing/2014/main" id="{561D6487-C53C-8F84-9B67-9E3F67ACEC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74286" y="5199043"/>
            <a:ext cx="2017711" cy="1290834"/>
          </a:xfrm>
          <a:prstGeom prst="rect">
            <a:avLst/>
          </a:prstGeom>
        </p:spPr>
      </p:pic>
      <p:pic>
        <p:nvPicPr>
          <p:cNvPr id="4" name="Slika 3">
            <a:extLst>
              <a:ext uri="{FF2B5EF4-FFF2-40B4-BE49-F238E27FC236}">
                <a16:creationId xmlns="" xmlns:a16="http://schemas.microsoft.com/office/drawing/2014/main" id="{59E60C63-2FFB-832E-8772-5B196F5CAF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124" y="5384799"/>
            <a:ext cx="1152244" cy="1173769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4961" y="1245026"/>
            <a:ext cx="1530349" cy="157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903" y="215868"/>
            <a:ext cx="2773364" cy="3107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173" y="3225800"/>
            <a:ext cx="3979334" cy="3424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82"/>
          <a:stretch/>
        </p:blipFill>
        <p:spPr bwMode="auto">
          <a:xfrm>
            <a:off x="7160682" y="3462866"/>
            <a:ext cx="3013604" cy="3187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400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="" xmlns:a16="http://schemas.microsoft.com/office/drawing/2014/main" id="{72B53562-C63F-D070-9C62-7247B394D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7533" y="389467"/>
            <a:ext cx="4258733" cy="1049867"/>
          </a:xfrm>
        </p:spPr>
        <p:txBody>
          <a:bodyPr>
            <a:noAutofit/>
          </a:bodyPr>
          <a:lstStyle/>
          <a:p>
            <a:pPr algn="just"/>
            <a:r>
              <a:rPr lang="hr-HR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Zaključno o Projektu</a:t>
            </a:r>
            <a:endParaRPr lang="hr-HR" sz="32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zervirano mjesto sadržaja 2">
            <a:extLst>
              <a:ext uri="{FF2B5EF4-FFF2-40B4-BE49-F238E27FC236}">
                <a16:creationId xmlns="" xmlns:a16="http://schemas.microsoft.com/office/drawing/2014/main" id="{DD19ECCA-E8FF-8C2C-4895-51FF661729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endParaRPr lang="hr-H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Projektu sudjelovalo </a:t>
            </a: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 osnovnih škola</a:t>
            </a:r>
          </a:p>
          <a:p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educiran 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121 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izvoditelj </a:t>
            </a: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kroz 4 edukativne radionice </a:t>
            </a:r>
          </a:p>
          <a:p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držane </a:t>
            </a: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javne tribine na temu prevencije ovisnosti 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 kojima </a:t>
            </a: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 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bilo prisutno 205 sudionika</a:t>
            </a:r>
            <a:endParaRPr lang="hr-H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držano 27 edukacija </a:t>
            </a: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prevenciji ovisnosti na roditeljskim 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sastancima – 1035 prisutnih roditelja</a:t>
            </a:r>
            <a:endParaRPr lang="hr-H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roz 8 radionica u 3. razredima i 6 radionica u 7. razredima 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educiran 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701 učenik </a:t>
            </a: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razreda i  </a:t>
            </a:r>
          </a:p>
          <a:p>
            <a:pPr marL="0" indent="0">
              <a:buNone/>
            </a:pP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763 </a:t>
            </a: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čenika 7</a:t>
            </a: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razreda</a:t>
            </a:r>
            <a:endParaRPr lang="hr-H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r-HR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svi </a:t>
            </a:r>
            <a:r>
              <a:rPr lang="hr-H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specifični ciljevi definirani </a:t>
            </a:r>
            <a:r>
              <a:rPr lang="hr-H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Projektu su ostvareni</a:t>
            </a:r>
            <a:endParaRPr lang="hr-H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Slika 3">
            <a:extLst>
              <a:ext uri="{FF2B5EF4-FFF2-40B4-BE49-F238E27FC236}">
                <a16:creationId xmlns="" xmlns:a16="http://schemas.microsoft.com/office/drawing/2014/main" id="{B5993F2C-9B83-4BB4-957A-D58CB669EA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22" y="92323"/>
            <a:ext cx="1571670" cy="1862720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954" y="4710708"/>
            <a:ext cx="2894268" cy="1853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7530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="" xmlns:a16="http://schemas.microsoft.com/office/drawing/2014/main" id="{90850029-CA6A-5679-98C6-375254145A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62606"/>
            <a:ext cx="10515600" cy="75380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r-HR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Hvala na pažnji!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="" xmlns:a16="http://schemas.microsoft.com/office/drawing/2014/main" id="{A2E9E345-16F6-8E74-4174-9B78D64CB5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426" y="4588932"/>
            <a:ext cx="1729128" cy="1768073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="" xmlns:a16="http://schemas.microsoft.com/office/drawing/2014/main" id="{84C2B0A9-7541-D6F7-A31B-F4EDDA9455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9102" y="568712"/>
            <a:ext cx="1794551" cy="1841873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="" xmlns:a16="http://schemas.microsoft.com/office/drawing/2014/main" id="{B5993F2C-9B83-4BB4-957A-D58CB669EA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657" y="371723"/>
            <a:ext cx="1571670" cy="1862720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3538" y="4411131"/>
            <a:ext cx="2225675" cy="142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8913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lika 9">
            <a:extLst>
              <a:ext uri="{FF2B5EF4-FFF2-40B4-BE49-F238E27FC236}">
                <a16:creationId xmlns="" xmlns:a16="http://schemas.microsoft.com/office/drawing/2014/main" id="{AB1ECE6D-F135-FA13-5977-1B0860C3B27E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88257" y="5341435"/>
            <a:ext cx="1215484" cy="1038472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="" xmlns:a16="http://schemas.microsoft.com/office/drawing/2014/main" id="{6E07B73A-8E33-2045-C9FD-87F2D0913CE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0" t="25519" r="7385" b="21133"/>
          <a:stretch/>
        </p:blipFill>
        <p:spPr>
          <a:xfrm>
            <a:off x="9248172" y="1"/>
            <a:ext cx="2943827" cy="2562442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="" xmlns:a16="http://schemas.microsoft.com/office/drawing/2014/main" id="{72C29EC3-D809-7A03-8920-7751F41C8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4201" y="951525"/>
            <a:ext cx="10347429" cy="1325563"/>
          </a:xfrm>
        </p:spPr>
        <p:txBody>
          <a:bodyPr>
            <a:normAutofit/>
          </a:bodyPr>
          <a:lstStyle/>
          <a:p>
            <a:r>
              <a:rPr lang="hr-HR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br>
              <a:rPr lang="hr-HR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Cilj projekta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="" xmlns:a16="http://schemas.microsoft.com/office/drawing/2014/main" id="{DDBF26BD-8578-3459-F042-31241F2BD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8212" y="2562443"/>
            <a:ext cx="9575575" cy="3411154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Osnažiti djecu i mlade, roditelje, djelatnike u obrazovnim i zdravstvenim ustanovama u svrhu smanjenja rizičnih ponašanja koja mogu voditi ka ovisnosti o alkoholu, kockanju i novim tehnologijama.</a:t>
            </a:r>
          </a:p>
        </p:txBody>
      </p:sp>
      <p:pic>
        <p:nvPicPr>
          <p:cNvPr id="7" name="Slika 6">
            <a:extLst>
              <a:ext uri="{FF2B5EF4-FFF2-40B4-BE49-F238E27FC236}">
                <a16:creationId xmlns="" xmlns:a16="http://schemas.microsoft.com/office/drawing/2014/main" id="{6C0B61EC-9FC7-5057-30F8-66E23FE893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281" y="271274"/>
            <a:ext cx="1147924" cy="136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763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>
            <a:extLst>
              <a:ext uri="{FF2B5EF4-FFF2-40B4-BE49-F238E27FC236}">
                <a16:creationId xmlns="" xmlns:a16="http://schemas.microsoft.com/office/drawing/2014/main" id="{E4D71440-AD62-3B21-4E3B-D62867587B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5291" y="5658438"/>
            <a:ext cx="1237785" cy="1058106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="" xmlns:a16="http://schemas.microsoft.com/office/drawing/2014/main" id="{72C29EC3-D809-7A03-8920-7751F41C8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5744" y="3036287"/>
            <a:ext cx="3345355" cy="1120907"/>
          </a:xfrm>
        </p:spPr>
        <p:txBody>
          <a:bodyPr>
            <a:normAutofit/>
          </a:bodyPr>
          <a:lstStyle/>
          <a:p>
            <a:r>
              <a:rPr lang="hr-HR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Specifični ciljevi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="" xmlns:a16="http://schemas.microsoft.com/office/drawing/2014/main" id="{DDBF26BD-8578-3459-F042-31241F2BD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523" y="2547034"/>
            <a:ext cx="3731790" cy="1704569"/>
          </a:xfrm>
          <a:ln w="3175">
            <a:solidFill>
              <a:srgbClr val="002060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hr-HR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Razvijanje grupa podrške i unaprjeđenje suradnje s udrugama </a:t>
            </a:r>
            <a:r>
              <a:rPr lang="hr-H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koje se bave prevencijom i resocijalizacijom ovisnika.</a:t>
            </a:r>
          </a:p>
        </p:txBody>
      </p:sp>
      <p:sp>
        <p:nvSpPr>
          <p:cNvPr id="5" name="TekstniOkvir 4">
            <a:extLst>
              <a:ext uri="{FF2B5EF4-FFF2-40B4-BE49-F238E27FC236}">
                <a16:creationId xmlns="" xmlns:a16="http://schemas.microsoft.com/office/drawing/2014/main" id="{DC0EC657-9CEA-A232-163E-1603D5BB83EB}"/>
              </a:ext>
            </a:extLst>
          </p:cNvPr>
          <p:cNvSpPr txBox="1"/>
          <p:nvPr/>
        </p:nvSpPr>
        <p:spPr>
          <a:xfrm>
            <a:off x="1558050" y="497592"/>
            <a:ext cx="4518059" cy="1754326"/>
          </a:xfrm>
          <a:prstGeom prst="rect">
            <a:avLst/>
          </a:prstGeom>
          <a:noFill/>
          <a:ln w="3175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Senzibilizacija i osvješćivanje opće javnosti</a:t>
            </a: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gradske i županijske vlasti, obrazovnog i zdravstvenog sustava vezano uz problematiku svih vrsta ovisnosti.</a:t>
            </a:r>
          </a:p>
        </p:txBody>
      </p:sp>
      <p:sp>
        <p:nvSpPr>
          <p:cNvPr id="7" name="TekstniOkvir 6">
            <a:extLst>
              <a:ext uri="{FF2B5EF4-FFF2-40B4-BE49-F238E27FC236}">
                <a16:creationId xmlns="" xmlns:a16="http://schemas.microsoft.com/office/drawing/2014/main" id="{35033978-96AD-EFFE-24C9-65711CD3F116}"/>
              </a:ext>
            </a:extLst>
          </p:cNvPr>
          <p:cNvSpPr txBox="1"/>
          <p:nvPr/>
        </p:nvSpPr>
        <p:spPr>
          <a:xfrm>
            <a:off x="6389795" y="497762"/>
            <a:ext cx="5296683" cy="2169825"/>
          </a:xfrm>
          <a:prstGeom prst="rect">
            <a:avLst/>
          </a:prstGeom>
          <a:noFill/>
          <a:ln w="3175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Razvijanje kontinuirane stručne i operativne međusektorske suradnje</a:t>
            </a: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djelatnika obrazovnog i zdravstvenog sustava te Županijskog Povjerenstva za suzbijanje zlouporabe droga usmjerene ka prevenciji ovisnosti uz podršku lokalne zajednice.</a:t>
            </a:r>
          </a:p>
        </p:txBody>
      </p:sp>
      <p:sp>
        <p:nvSpPr>
          <p:cNvPr id="10" name="TekstniOkvir 9">
            <a:extLst>
              <a:ext uri="{FF2B5EF4-FFF2-40B4-BE49-F238E27FC236}">
                <a16:creationId xmlns="" xmlns:a16="http://schemas.microsoft.com/office/drawing/2014/main" id="{D83AD65D-7304-EF89-87A2-DF5168416A00}"/>
              </a:ext>
            </a:extLst>
          </p:cNvPr>
          <p:cNvSpPr txBox="1"/>
          <p:nvPr/>
        </p:nvSpPr>
        <p:spPr>
          <a:xfrm>
            <a:off x="6676776" y="4894593"/>
            <a:ext cx="5344239" cy="1754326"/>
          </a:xfrm>
          <a:prstGeom prst="rect">
            <a:avLst/>
          </a:prstGeom>
          <a:noFill/>
          <a:ln w="3175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Jačanje ljudskih resursa u obrazovnim ustanovama</a:t>
            </a: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</a:t>
            </a: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ZZJZ KKŽ i KLA „Centar“ Koprivnica za provođenje preventivnih programa na polju prevencije svih vrsta ovisnosti i rizičnog ponašanja u djece i mladih osoba.</a:t>
            </a:r>
          </a:p>
        </p:txBody>
      </p:sp>
      <p:sp>
        <p:nvSpPr>
          <p:cNvPr id="12" name="TekstniOkvir 11">
            <a:extLst>
              <a:ext uri="{FF2B5EF4-FFF2-40B4-BE49-F238E27FC236}">
                <a16:creationId xmlns="" xmlns:a16="http://schemas.microsoft.com/office/drawing/2014/main" id="{B092E0D7-7A39-785D-1DDF-7266C9C67EE0}"/>
              </a:ext>
            </a:extLst>
          </p:cNvPr>
          <p:cNvSpPr txBox="1"/>
          <p:nvPr/>
        </p:nvSpPr>
        <p:spPr>
          <a:xfrm>
            <a:off x="7392830" y="2884780"/>
            <a:ext cx="4068490" cy="1754326"/>
          </a:xfrm>
          <a:prstGeom prst="rect">
            <a:avLst/>
          </a:prstGeom>
          <a:noFill/>
          <a:ln w="3175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Jačanje životnih vještina djece i mladih </a:t>
            </a: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 ciljem smanjenja rizičnog ponašanja, zaštite zdravlja i podizanje kvalitete života.</a:t>
            </a:r>
          </a:p>
        </p:txBody>
      </p:sp>
      <p:sp>
        <p:nvSpPr>
          <p:cNvPr id="16" name="TekstniOkvir 15">
            <a:extLst>
              <a:ext uri="{FF2B5EF4-FFF2-40B4-BE49-F238E27FC236}">
                <a16:creationId xmlns="" xmlns:a16="http://schemas.microsoft.com/office/drawing/2014/main" id="{DA837796-3CE9-1839-B70A-4FC37E1A97A7}"/>
              </a:ext>
            </a:extLst>
          </p:cNvPr>
          <p:cNvSpPr txBox="1"/>
          <p:nvPr/>
        </p:nvSpPr>
        <p:spPr>
          <a:xfrm>
            <a:off x="201374" y="4546719"/>
            <a:ext cx="6110216" cy="2169825"/>
          </a:xfrm>
          <a:prstGeom prst="rect">
            <a:avLst/>
          </a:prstGeom>
          <a:noFill/>
          <a:ln w="3175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Osnaživanje djelatnika u obrazovnim ustanovama i roditelja</a:t>
            </a: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 ranom prepoznavanju rizičnih ponašanja u djece i mladih s pravovremenim upućivanjem na daljnju adekvatnu intervenciju usmjerenu ka pojedincu ili cijeloj obitelji u zdravstvenom sustavu.</a:t>
            </a:r>
          </a:p>
        </p:txBody>
      </p:sp>
      <p:pic>
        <p:nvPicPr>
          <p:cNvPr id="11" name="Slika 10">
            <a:extLst>
              <a:ext uri="{FF2B5EF4-FFF2-40B4-BE49-F238E27FC236}">
                <a16:creationId xmlns="" xmlns:a16="http://schemas.microsoft.com/office/drawing/2014/main" id="{6C0B61EC-9FC7-5057-30F8-66E23FE893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07" y="350940"/>
            <a:ext cx="1147924" cy="136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198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ka 8">
            <a:extLst>
              <a:ext uri="{FF2B5EF4-FFF2-40B4-BE49-F238E27FC236}">
                <a16:creationId xmlns="" xmlns:a16="http://schemas.microsoft.com/office/drawing/2014/main" id="{62D67775-3645-1A0A-710C-54D06C6BE50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0" t="25519" r="7385" b="21133"/>
          <a:stretch/>
        </p:blipFill>
        <p:spPr>
          <a:xfrm>
            <a:off x="9248173" y="4295558"/>
            <a:ext cx="2943827" cy="2562442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="" xmlns:a16="http://schemas.microsoft.com/office/drawing/2014/main" id="{784D21A8-67A3-43F0-1B44-114716A03C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projektu </a:t>
            </a:r>
            <a:r>
              <a:rPr lang="hr-HR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 sudjelovalo </a:t>
            </a:r>
            <a:r>
              <a:rPr lang="hr-HR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 osnovnih škola 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="" xmlns:a16="http://schemas.microsoft.com/office/drawing/2014/main" id="{8F92CDE4-AB8B-AF9A-B1E7-E087F4B135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79500" y="1836738"/>
            <a:ext cx="5181600" cy="468757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OŠ 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</a:t>
            </a: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Franje Viktora </a:t>
            </a:r>
            <a:r>
              <a:rPr lang="hr-H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Šignjara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Virje</a:t>
            </a:r>
          </a:p>
          <a:p>
            <a:pPr>
              <a:lnSpc>
                <a:spcPct val="100000"/>
              </a:lnSpc>
            </a:pP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OŠ 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„Đuro Ester” </a:t>
            </a: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Koprivnica</a:t>
            </a:r>
          </a:p>
          <a:p>
            <a:pPr>
              <a:lnSpc>
                <a:spcPct val="100000"/>
              </a:lnSpc>
            </a:pP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OŠ 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„Prof</a:t>
            </a: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Blaž </a:t>
            </a:r>
            <a:r>
              <a:rPr lang="hr-H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Mađer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Novigrad Podravski</a:t>
            </a:r>
          </a:p>
          <a:p>
            <a:pPr>
              <a:lnSpc>
                <a:spcPct val="100000"/>
              </a:lnSpc>
            </a:pP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OŠ Ivan Lacković </a:t>
            </a:r>
            <a:r>
              <a:rPr lang="hr-H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Croata</a:t>
            </a: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Kalinovac</a:t>
            </a:r>
          </a:p>
          <a:p>
            <a:pPr>
              <a:lnSpc>
                <a:spcPct val="100000"/>
              </a:lnSpc>
            </a:pP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OŠ Andrije </a:t>
            </a:r>
            <a:r>
              <a:rPr lang="hr-H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Palmovića</a:t>
            </a: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Rasinja</a:t>
            </a:r>
          </a:p>
          <a:p>
            <a:pPr>
              <a:lnSpc>
                <a:spcPct val="100000"/>
              </a:lnSpc>
            </a:pP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OŠ Molve</a:t>
            </a:r>
          </a:p>
          <a:p>
            <a:pPr>
              <a:lnSpc>
                <a:spcPct val="100000"/>
              </a:lnSpc>
            </a:pP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OŠ Koprivnički </a:t>
            </a:r>
            <a:r>
              <a:rPr lang="hr-H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Bregi</a:t>
            </a:r>
            <a:endParaRPr lang="hr-H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OŠ 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hr-H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Fran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Koncelak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hr-H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Drnje</a:t>
            </a:r>
            <a:endParaRPr lang="hr-H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OŠ Sokolovac</a:t>
            </a:r>
          </a:p>
          <a:p>
            <a:pPr marL="0" indent="0">
              <a:buNone/>
            </a:pPr>
            <a:endParaRPr lang="hr-H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zervirano mjesto sadržaja 7">
            <a:extLst>
              <a:ext uri="{FF2B5EF4-FFF2-40B4-BE49-F238E27FC236}">
                <a16:creationId xmlns="" xmlns:a16="http://schemas.microsoft.com/office/drawing/2014/main" id="{90C99730-8CCD-69F9-0549-E96F0D37F4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1100" y="1836738"/>
            <a:ext cx="4544432" cy="4240677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10000"/>
              </a:lnSpc>
              <a:defRPr/>
            </a:pPr>
            <a:r>
              <a:rPr kumimoji="0" lang="hr-H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OŠ Koprivnički Ivanec</a:t>
            </a:r>
          </a:p>
          <a:p>
            <a:pPr>
              <a:lnSpc>
                <a:spcPct val="110000"/>
              </a:lnSpc>
              <a:defRPr/>
            </a:pPr>
            <a:r>
              <a:rPr kumimoji="0" lang="hr-H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OŠ </a:t>
            </a:r>
            <a:r>
              <a:rPr kumimoji="0" lang="hr-HR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„Braća Radić” </a:t>
            </a:r>
            <a:r>
              <a:rPr kumimoji="0" lang="hr-H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Koprivnica</a:t>
            </a:r>
          </a:p>
          <a:p>
            <a:pPr>
              <a:lnSpc>
                <a:spcPct val="110000"/>
              </a:lnSpc>
              <a:defRPr/>
            </a:pPr>
            <a:r>
              <a:rPr kumimoji="0" lang="hr-H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OŠ Mihovil Pavlek Miškina </a:t>
            </a:r>
            <a:r>
              <a:rPr kumimoji="0" lang="hr-HR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Đelekovec</a:t>
            </a:r>
            <a:endParaRPr kumimoji="0" lang="hr-H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defRPr/>
            </a:pPr>
            <a:r>
              <a:rPr kumimoji="0" lang="hr-H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OŠ Ljudevita </a:t>
            </a:r>
            <a:r>
              <a:rPr kumimoji="0" lang="hr-HR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Modeca</a:t>
            </a:r>
            <a:r>
              <a:rPr kumimoji="0" lang="hr-H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Križevci</a:t>
            </a:r>
          </a:p>
          <a:p>
            <a:pPr>
              <a:lnSpc>
                <a:spcPct val="110000"/>
              </a:lnSpc>
              <a:defRPr/>
            </a:pPr>
            <a:r>
              <a:rPr kumimoji="0" lang="hr-H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OŠ Đurđevac</a:t>
            </a:r>
          </a:p>
          <a:p>
            <a:pPr>
              <a:lnSpc>
                <a:spcPct val="110000"/>
              </a:lnSpc>
              <a:defRPr/>
            </a:pPr>
            <a:r>
              <a:rPr kumimoji="0" lang="hr-H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OŠ </a:t>
            </a:r>
            <a:r>
              <a:rPr kumimoji="0" lang="hr-HR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Sidonije</a:t>
            </a:r>
            <a:r>
              <a:rPr kumimoji="0" lang="hr-H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hr-HR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Rubido</a:t>
            </a:r>
            <a:r>
              <a:rPr kumimoji="0" lang="hr-H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hr-HR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Erdödy</a:t>
            </a:r>
            <a:r>
              <a:rPr kumimoji="0" lang="hr-H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Gornja Rijeka</a:t>
            </a:r>
            <a:endParaRPr lang="hr-HR" sz="2400" dirty="0"/>
          </a:p>
          <a:p>
            <a:pPr>
              <a:lnSpc>
                <a:spcPct val="110000"/>
              </a:lnSpc>
              <a:defRPr/>
            </a:pPr>
            <a:r>
              <a:rPr kumimoji="0" lang="hr-H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OŠ </a:t>
            </a:r>
            <a:r>
              <a:rPr kumimoji="0" lang="hr-HR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„</a:t>
            </a:r>
            <a:r>
              <a:rPr kumimoji="0" lang="hr-HR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Podolice</a:t>
            </a:r>
            <a:r>
              <a:rPr lang="hr-HR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kumimoji="0" lang="hr-HR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hr-H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Koprivnica</a:t>
            </a:r>
          </a:p>
          <a:p>
            <a:pPr>
              <a:lnSpc>
                <a:spcPct val="110000"/>
              </a:lnSpc>
              <a:defRPr/>
            </a:pPr>
            <a:r>
              <a:rPr kumimoji="0" lang="hr-H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OŠ </a:t>
            </a:r>
            <a:r>
              <a:rPr kumimoji="0" lang="hr-HR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„Antun </a:t>
            </a:r>
            <a:r>
              <a:rPr kumimoji="0" lang="hr-HR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Nemčić</a:t>
            </a:r>
            <a:r>
              <a:rPr kumimoji="0" lang="hr-H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hr-HR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Gostovinski</a:t>
            </a:r>
            <a:r>
              <a:rPr lang="hr-HR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kumimoji="0" lang="hr-HR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hr-H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Koprivnica</a:t>
            </a:r>
          </a:p>
          <a:p>
            <a:pPr marL="0" indent="0">
              <a:buNone/>
            </a:pPr>
            <a:endParaRPr lang="hr-HR" dirty="0"/>
          </a:p>
        </p:txBody>
      </p:sp>
      <p:pic>
        <p:nvPicPr>
          <p:cNvPr id="7" name="Slika 6">
            <a:extLst>
              <a:ext uri="{FF2B5EF4-FFF2-40B4-BE49-F238E27FC236}">
                <a16:creationId xmlns="" xmlns:a16="http://schemas.microsoft.com/office/drawing/2014/main" id="{0C2F9AA0-A3F1-91FC-6399-1853F50ECD6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577" y="195580"/>
            <a:ext cx="1103318" cy="1307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116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="" xmlns:a16="http://schemas.microsoft.com/office/drawing/2014/main" id="{72C29EC3-D809-7A03-8920-7751F41C8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5620" y="462964"/>
            <a:ext cx="4845524" cy="1325563"/>
          </a:xfrm>
        </p:spPr>
        <p:txBody>
          <a:bodyPr>
            <a:normAutofit/>
          </a:bodyPr>
          <a:lstStyle/>
          <a:p>
            <a:r>
              <a:rPr lang="hr-HR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Projektne aktivnosti</a:t>
            </a:r>
          </a:p>
        </p:txBody>
      </p:sp>
      <p:graphicFrame>
        <p:nvGraphicFramePr>
          <p:cNvPr id="18" name="Rezervirano mjesto sadržaja 2">
            <a:extLst>
              <a:ext uri="{FF2B5EF4-FFF2-40B4-BE49-F238E27FC236}">
                <a16:creationId xmlns="" xmlns:a16="http://schemas.microsoft.com/office/drawing/2014/main" id="{CA316A85-482A-7A6B-A13D-FFA859B5EB1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4672351"/>
              </p:ext>
            </p:extLst>
          </p:nvPr>
        </p:nvGraphicFramePr>
        <p:xfrm>
          <a:off x="144039" y="2477163"/>
          <a:ext cx="8673219" cy="42622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kstniOkvir 4">
            <a:extLst>
              <a:ext uri="{FF2B5EF4-FFF2-40B4-BE49-F238E27FC236}">
                <a16:creationId xmlns="" xmlns:a16="http://schemas.microsoft.com/office/drawing/2014/main" id="{CCC188D3-3133-414A-2784-705F715E5734}"/>
              </a:ext>
            </a:extLst>
          </p:cNvPr>
          <p:cNvSpPr txBox="1"/>
          <p:nvPr/>
        </p:nvSpPr>
        <p:spPr>
          <a:xfrm>
            <a:off x="1406831" y="1758023"/>
            <a:ext cx="21807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Siječanj, 2023.</a:t>
            </a:r>
          </a:p>
        </p:txBody>
      </p:sp>
      <p:pic>
        <p:nvPicPr>
          <p:cNvPr id="9" name="Slika 8" descr="Slika na kojoj se prikazuje odijevanje, u dvorani, osoba, Ljudsko lice&#10;&#10;Opis je automatski generiran">
            <a:extLst>
              <a:ext uri="{FF2B5EF4-FFF2-40B4-BE49-F238E27FC236}">
                <a16:creationId xmlns="" xmlns:a16="http://schemas.microsoft.com/office/drawing/2014/main" id="{44BB7569-20EC-4125-B99D-C037A7FD1C2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1989" y="4774018"/>
            <a:ext cx="3125972" cy="2083982"/>
          </a:xfrm>
          <a:prstGeom prst="rect">
            <a:avLst/>
          </a:prstGeom>
        </p:spPr>
      </p:pic>
      <p:pic>
        <p:nvPicPr>
          <p:cNvPr id="11" name="Slika 10" descr="Slika na kojoj se prikazuje odijevanje, u dvorani, osoba, obuća&#10;&#10;Opis je automatski generiran">
            <a:extLst>
              <a:ext uri="{FF2B5EF4-FFF2-40B4-BE49-F238E27FC236}">
                <a16:creationId xmlns="" xmlns:a16="http://schemas.microsoft.com/office/drawing/2014/main" id="{8042EE96-F14A-C029-9ED1-4C6C940CCF0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44"/>
          <a:stretch/>
        </p:blipFill>
        <p:spPr>
          <a:xfrm>
            <a:off x="9190712" y="2471538"/>
            <a:ext cx="2588526" cy="2136771"/>
          </a:xfrm>
          <a:prstGeom prst="rect">
            <a:avLst/>
          </a:prstGeom>
        </p:spPr>
      </p:pic>
      <p:pic>
        <p:nvPicPr>
          <p:cNvPr id="13" name="Slika 12" descr="Slika na kojoj se prikazuje Ljudsko lice, snimka zaslona, softver, Multimedijski softver&#10;&#10;Opis je automatski generiran">
            <a:extLst>
              <a:ext uri="{FF2B5EF4-FFF2-40B4-BE49-F238E27FC236}">
                <a16:creationId xmlns="" xmlns:a16="http://schemas.microsoft.com/office/drawing/2014/main" id="{CF6CBD16-0289-BD5B-FBC6-4E37CA51DA53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1350" t="9292" r="31012" b="7088"/>
          <a:stretch/>
        </p:blipFill>
        <p:spPr>
          <a:xfrm>
            <a:off x="8586439" y="40541"/>
            <a:ext cx="3461522" cy="2358618"/>
          </a:xfrm>
          <a:prstGeom prst="rect">
            <a:avLst/>
          </a:prstGeom>
        </p:spPr>
      </p:pic>
      <p:pic>
        <p:nvPicPr>
          <p:cNvPr id="16" name="Slika 15" descr="Slika na kojoj se prikazuje u dvorani, odijevanje, osoba, zid&#10;&#10;Opis je automatski generiran">
            <a:extLst>
              <a:ext uri="{FF2B5EF4-FFF2-40B4-BE49-F238E27FC236}">
                <a16:creationId xmlns="" xmlns:a16="http://schemas.microsoft.com/office/drawing/2014/main" id="{2C0ED74F-14F3-E473-A8ED-AE2EE4C2E180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b="26160"/>
          <a:stretch/>
        </p:blipFill>
        <p:spPr>
          <a:xfrm>
            <a:off x="6161144" y="143945"/>
            <a:ext cx="2296420" cy="2090318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="" xmlns:a16="http://schemas.microsoft.com/office/drawing/2014/main" id="{3B518DA6-CC1C-F469-C746-3F4C05FE209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4587" y="238988"/>
            <a:ext cx="1152244" cy="1359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942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="" xmlns:a16="http://schemas.microsoft.com/office/drawing/2014/main" id="{35A37943-84D2-36C6-FB21-D7B2541EBC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41"/>
          <a:stretch/>
        </p:blipFill>
        <p:spPr>
          <a:xfrm>
            <a:off x="7817583" y="10"/>
            <a:ext cx="4374417" cy="6857990"/>
          </a:xfrm>
          <a:custGeom>
            <a:avLst/>
            <a:gdLst/>
            <a:ahLst/>
            <a:cxnLst/>
            <a:rect l="l" t="t" r="r" b="b"/>
            <a:pathLst>
              <a:path w="4374417" h="6858000">
                <a:moveTo>
                  <a:pt x="22719" y="0"/>
                </a:moveTo>
                <a:lnTo>
                  <a:pt x="4374417" y="0"/>
                </a:lnTo>
                <a:lnTo>
                  <a:pt x="4374417" y="6858000"/>
                </a:lnTo>
                <a:lnTo>
                  <a:pt x="0" y="6858000"/>
                </a:lnTo>
                <a:lnTo>
                  <a:pt x="6670" y="6845555"/>
                </a:lnTo>
                <a:cubicBezTo>
                  <a:pt x="495881" y="5886487"/>
                  <a:pt x="785588" y="4695963"/>
                  <a:pt x="785588" y="3406233"/>
                </a:cubicBezTo>
                <a:cubicBezTo>
                  <a:pt x="785588" y="2215714"/>
                  <a:pt x="538737" y="1109724"/>
                  <a:pt x="115983" y="192283"/>
                </a:cubicBezTo>
                <a:close/>
              </a:path>
            </a:pathLst>
          </a:custGeom>
        </p:spPr>
      </p:pic>
      <p:pic>
        <p:nvPicPr>
          <p:cNvPr id="8" name="Slika 7">
            <a:extLst>
              <a:ext uri="{FF2B5EF4-FFF2-40B4-BE49-F238E27FC236}">
                <a16:creationId xmlns="" xmlns:a16="http://schemas.microsoft.com/office/drawing/2014/main" id="{DDE4C659-E3EC-B74D-E748-294C0A350D2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574" r="10086"/>
          <a:stretch/>
        </p:blipFill>
        <p:spPr>
          <a:xfrm>
            <a:off x="3572319" y="10"/>
            <a:ext cx="4979304" cy="3401558"/>
          </a:xfrm>
          <a:custGeom>
            <a:avLst/>
            <a:gdLst/>
            <a:ahLst/>
            <a:cxnLst/>
            <a:rect l="l" t="t" r="r" b="b"/>
            <a:pathLst>
              <a:path w="4979304" h="3364992">
                <a:moveTo>
                  <a:pt x="0" y="0"/>
                </a:moveTo>
                <a:lnTo>
                  <a:pt x="4211250" y="0"/>
                </a:lnTo>
                <a:lnTo>
                  <a:pt x="4309461" y="192282"/>
                </a:lnTo>
                <a:cubicBezTo>
                  <a:pt x="4697535" y="1033269"/>
                  <a:pt x="4937593" y="2032690"/>
                  <a:pt x="4974907" y="3110424"/>
                </a:cubicBezTo>
                <a:lnTo>
                  <a:pt x="4979304" y="3364992"/>
                </a:lnTo>
                <a:lnTo>
                  <a:pt x="800592" y="3364992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10" name="Slika 9">
            <a:extLst>
              <a:ext uri="{FF2B5EF4-FFF2-40B4-BE49-F238E27FC236}">
                <a16:creationId xmlns="" xmlns:a16="http://schemas.microsoft.com/office/drawing/2014/main" id="{67141B0D-8AE7-8800-C5DB-6E420413175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344" r="2" b="4578"/>
          <a:stretch/>
        </p:blipFill>
        <p:spPr>
          <a:xfrm>
            <a:off x="3625358" y="3456432"/>
            <a:ext cx="4925479" cy="3401568"/>
          </a:xfrm>
          <a:custGeom>
            <a:avLst/>
            <a:gdLst/>
            <a:ahLst/>
            <a:cxnLst/>
            <a:rect l="l" t="t" r="r" b="b"/>
            <a:pathLst>
              <a:path w="4925479" h="3364992">
                <a:moveTo>
                  <a:pt x="749362" y="0"/>
                </a:moveTo>
                <a:lnTo>
                  <a:pt x="4925479" y="0"/>
                </a:lnTo>
                <a:lnTo>
                  <a:pt x="4921868" y="209033"/>
                </a:lnTo>
                <a:cubicBezTo>
                  <a:pt x="4884554" y="1286766"/>
                  <a:pt x="4644496" y="2286187"/>
                  <a:pt x="4256422" y="3127175"/>
                </a:cubicBezTo>
                <a:lnTo>
                  <a:pt x="4134952" y="3364992"/>
                </a:lnTo>
                <a:lnTo>
                  <a:pt x="0" y="3364992"/>
                </a:lnTo>
                <a:lnTo>
                  <a:pt x="79008" y="3202330"/>
                </a:lnTo>
                <a:cubicBezTo>
                  <a:pt x="467082" y="2361343"/>
                  <a:pt x="707140" y="1361922"/>
                  <a:pt x="744454" y="284189"/>
                </a:cubicBezTo>
                <a:close/>
              </a:path>
            </a:pathLst>
          </a:custGeom>
        </p:spPr>
      </p:pic>
      <p:sp>
        <p:nvSpPr>
          <p:cNvPr id="2" name="Naslov 1">
            <a:extLst>
              <a:ext uri="{FF2B5EF4-FFF2-40B4-BE49-F238E27FC236}">
                <a16:creationId xmlns="" xmlns:a16="http://schemas.microsoft.com/office/drawing/2014/main" id="{6E7E1441-7E5A-769D-7A58-E7576E561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94" y="1690084"/>
            <a:ext cx="3735820" cy="135952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3200" b="1" kern="1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Početna</a:t>
            </a:r>
            <a:r>
              <a:rPr lang="en-US" sz="3200" b="1" kern="1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konferencija</a:t>
            </a:r>
            <a:r>
              <a:rPr lang="en-US" sz="3200" b="1" kern="1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3200" b="1" kern="1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3200" b="1" kern="1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3200" b="1" kern="1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3200" b="1" kern="1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200" kern="1200" dirty="0">
              <a:solidFill>
                <a:schemeClr val="tx1"/>
              </a:solidFill>
            </a:endParaRPr>
          </a:p>
        </p:txBody>
      </p:sp>
      <p:sp>
        <p:nvSpPr>
          <p:cNvPr id="3" name="Rezervirano mjesto sadržaja 2">
            <a:extLst>
              <a:ext uri="{FF2B5EF4-FFF2-40B4-BE49-F238E27FC236}">
                <a16:creationId xmlns="" xmlns:a16="http://schemas.microsoft.com/office/drawing/2014/main" id="{A0961A8F-3446-D572-A6D5-DDB3EE44F3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507" y="3025377"/>
            <a:ext cx="3429000" cy="1008490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21.</a:t>
            </a:r>
            <a:r>
              <a:rPr lang="hr-H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veljače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  <a:r>
              <a:rPr lang="en-US" sz="2400" dirty="0"/>
              <a:t>.</a:t>
            </a:r>
            <a:endParaRPr lang="hr-HR" sz="2400" dirty="0"/>
          </a:p>
          <a:p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redstavljanje</a:t>
            </a: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projekta</a:t>
            </a:r>
            <a:endParaRPr lang="en-US" sz="2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Slika 3">
            <a:extLst>
              <a:ext uri="{FF2B5EF4-FFF2-40B4-BE49-F238E27FC236}">
                <a16:creationId xmlns="" xmlns:a16="http://schemas.microsoft.com/office/drawing/2014/main" id="{FF5C0963-DEF1-823A-DB58-D88E87A491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94" y="4314209"/>
            <a:ext cx="2944623" cy="2560542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="" xmlns:a16="http://schemas.microsoft.com/office/drawing/2014/main" id="{10C9DA0A-A336-002B-4D38-41CBFA54D4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5507" y="170637"/>
            <a:ext cx="1152244" cy="1359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419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="" xmlns:a16="http://schemas.microsoft.com/office/drawing/2014/main" id="{6E7E1441-7E5A-769D-7A58-E7576E561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7354" y="357620"/>
            <a:ext cx="3256217" cy="596707"/>
          </a:xfrm>
        </p:spPr>
        <p:txBody>
          <a:bodyPr anchor="b">
            <a:normAutofit fontScale="90000"/>
          </a:bodyPr>
          <a:lstStyle/>
          <a:p>
            <a:r>
              <a:rPr lang="hr-HR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Vidljivost projekta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="" xmlns:a16="http://schemas.microsoft.com/office/drawing/2014/main" id="{A0961A8F-3446-D572-A6D5-DDB3EE44F3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7331" y="1174748"/>
            <a:ext cx="3429000" cy="528659"/>
          </a:xfrm>
        </p:spPr>
        <p:txBody>
          <a:bodyPr anchor="t">
            <a:normAutofit/>
          </a:bodyPr>
          <a:lstStyle/>
          <a:p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romidžbeni </a:t>
            </a: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materijal</a:t>
            </a:r>
          </a:p>
          <a:p>
            <a:endParaRPr lang="hr-HR" sz="2200" dirty="0"/>
          </a:p>
          <a:p>
            <a:endParaRPr lang="hr-HR" sz="2200" dirty="0"/>
          </a:p>
          <a:p>
            <a:endParaRPr lang="hr-HR" sz="2200" dirty="0"/>
          </a:p>
          <a:p>
            <a:endParaRPr lang="hr-HR" sz="2200" dirty="0"/>
          </a:p>
          <a:p>
            <a:endParaRPr lang="hr-HR" sz="2200" dirty="0"/>
          </a:p>
          <a:p>
            <a:pPr marL="0" indent="0">
              <a:buNone/>
            </a:pPr>
            <a:endParaRPr lang="hr-HR" sz="2200" dirty="0"/>
          </a:p>
        </p:txBody>
      </p:sp>
      <p:pic>
        <p:nvPicPr>
          <p:cNvPr id="4" name="Slika 3">
            <a:extLst>
              <a:ext uri="{FF2B5EF4-FFF2-40B4-BE49-F238E27FC236}">
                <a16:creationId xmlns="" xmlns:a16="http://schemas.microsoft.com/office/drawing/2014/main" id="{FE1E95A9-4485-3EDB-41D6-4282DE2E82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072" y="247144"/>
            <a:ext cx="902783" cy="1065189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="" xmlns:a16="http://schemas.microsoft.com/office/drawing/2014/main" id="{6BCC4495-6DC7-D8A8-C8BA-7E3AC9AFD8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1527" y="4958417"/>
            <a:ext cx="2045900" cy="1447799"/>
          </a:xfrm>
          <a:prstGeom prst="rect">
            <a:avLst/>
          </a:prstGeom>
        </p:spPr>
      </p:pic>
      <p:pic>
        <p:nvPicPr>
          <p:cNvPr id="7" name="Rezervirano mjesto sadržaja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72" y="1686004"/>
            <a:ext cx="3263503" cy="2513463"/>
          </a:xfrm>
          <a:prstGeom prst="rect">
            <a:avLst/>
          </a:prstGeom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25" r="3764" b="8388"/>
          <a:stretch/>
        </p:blipFill>
        <p:spPr bwMode="auto">
          <a:xfrm>
            <a:off x="229130" y="4581606"/>
            <a:ext cx="2497137" cy="134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0352" y="1071857"/>
            <a:ext cx="3267075" cy="2689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4452" y="3892504"/>
            <a:ext cx="3267075" cy="2724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zervirano mjesto sadržaja 2">
            <a:extLst>
              <a:ext uri="{FF2B5EF4-FFF2-40B4-BE49-F238E27FC236}">
                <a16:creationId xmlns="" xmlns:a16="http://schemas.microsoft.com/office/drawing/2014/main" id="{A0961A8F-3446-D572-A6D5-DDB3EE44F3AF}"/>
              </a:ext>
            </a:extLst>
          </p:cNvPr>
          <p:cNvSpPr txBox="1">
            <a:spLocks/>
          </p:cNvSpPr>
          <p:nvPr/>
        </p:nvSpPr>
        <p:spPr>
          <a:xfrm>
            <a:off x="5906558" y="1529880"/>
            <a:ext cx="2492375" cy="52865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iskani priručnici za provedbu radionica</a:t>
            </a:r>
          </a:p>
        </p:txBody>
      </p:sp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9304" y="3532461"/>
            <a:ext cx="2871787" cy="2993477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222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="" xmlns:a16="http://schemas.microsoft.com/office/drawing/2014/main" id="{FAE2D4D9-4B27-5E9F-57DC-7118EE288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506" y="611085"/>
            <a:ext cx="4003288" cy="1818064"/>
          </a:xfrm>
        </p:spPr>
        <p:txBody>
          <a:bodyPr>
            <a:normAutofit fontScale="90000"/>
          </a:bodyPr>
          <a:lstStyle/>
          <a:p>
            <a:pPr algn="ctr"/>
            <a:r>
              <a:rPr kumimoji="0" lang="hr-HR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I. edukacija </a:t>
            </a:r>
            <a:r>
              <a:rPr kumimoji="0" lang="hr-HR" sz="3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/>
            </a:r>
            <a:br>
              <a:rPr kumimoji="0" lang="hr-HR" sz="3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</a:br>
            <a:r>
              <a:rPr kumimoji="0" lang="hr-HR" sz="2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23</a:t>
            </a:r>
            <a:r>
              <a:rPr kumimoji="0" lang="hr-HR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lang="hr-HR" sz="27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</a:t>
            </a:r>
            <a:r>
              <a:rPr kumimoji="0" lang="hr-HR" sz="27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eljače</a:t>
            </a:r>
            <a:r>
              <a:rPr kumimoji="0" lang="hr-HR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2023. </a:t>
            </a:r>
            <a:r>
              <a:rPr lang="hr-HR" sz="27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hr-HR" sz="27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hr-HR" sz="2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OŠ </a:t>
            </a:r>
            <a:r>
              <a:rPr kumimoji="0" lang="hr-HR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„Braća Radić</a:t>
            </a:r>
            <a:r>
              <a:rPr kumimoji="0" lang="hr-HR" sz="2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”, Koprivnica</a:t>
            </a:r>
            <a:r>
              <a:rPr kumimoji="0" lang="hr-HR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hr-HR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hr-HR" sz="2800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="" xmlns:a16="http://schemas.microsoft.com/office/drawing/2014/main" id="{547144FA-8862-651F-5BEA-A1EB0385F4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3255" y="3666066"/>
            <a:ext cx="5719374" cy="1841380"/>
          </a:xfrm>
        </p:spPr>
        <p:txBody>
          <a:bodyPr anchor="ctr">
            <a:noAutofit/>
          </a:bodyPr>
          <a:lstStyle/>
          <a:p>
            <a:pPr marL="457200" marR="0" lvl="1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hr-HR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Teme: </a:t>
            </a:r>
          </a:p>
          <a:p>
            <a:pPr lvl="2">
              <a:spcBef>
                <a:spcPts val="0"/>
              </a:spcBef>
              <a:defRPr/>
            </a:pPr>
            <a:endParaRPr lang="hr-H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 algn="just">
              <a:spcBef>
                <a:spcPts val="0"/>
              </a:spcBef>
              <a:defRPr/>
            </a:pPr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kumimoji="0" lang="hr-HR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enzibilizacija</a:t>
            </a:r>
            <a:r>
              <a:rPr kumimoji="0" lang="hr-HR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mladih za problem rizičnog pijenja alkoholnih pića</a:t>
            </a:r>
          </a:p>
          <a:p>
            <a:pPr lvl="2" algn="just">
              <a:spcBef>
                <a:spcPts val="0"/>
              </a:spcBef>
              <a:defRPr/>
            </a:pPr>
            <a:endParaRPr lang="hr-H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 algn="just">
              <a:spcBef>
                <a:spcPts val="0"/>
              </a:spcBef>
              <a:defRPr/>
            </a:pPr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kumimoji="0" lang="hr-HR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odrška</a:t>
            </a:r>
            <a:r>
              <a:rPr kumimoji="0" lang="hr-HR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mladima u procesu savladavanja razvojnih kriza autoriteta, seksualnosti i identiteta kao preduvjeta normalnog razvoja u zrelu </a:t>
            </a:r>
            <a:r>
              <a:rPr kumimoji="0" lang="hr-HR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ličnost</a:t>
            </a:r>
          </a:p>
          <a:p>
            <a:pPr lvl="2" algn="just">
              <a:spcBef>
                <a:spcPts val="0"/>
              </a:spcBef>
              <a:defRPr/>
            </a:pPr>
            <a:endParaRPr lang="hr-H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 algn="just">
              <a:spcBef>
                <a:spcPts val="0"/>
              </a:spcBef>
              <a:defRPr/>
            </a:pPr>
            <a:r>
              <a:rPr lang="hr-H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broj sudionika - 123</a:t>
            </a:r>
            <a:endParaRPr kumimoji="0" lang="hr-HR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Slika 9">
            <a:extLst>
              <a:ext uri="{FF2B5EF4-FFF2-40B4-BE49-F238E27FC236}">
                <a16:creationId xmlns="" xmlns:a16="http://schemas.microsoft.com/office/drawing/2014/main" id="{09FC0331-7B55-A254-99D5-8A4518228E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2991" b="18773"/>
          <a:stretch/>
        </p:blipFill>
        <p:spPr>
          <a:xfrm>
            <a:off x="4598033" y="48260"/>
            <a:ext cx="7243711" cy="2778477"/>
          </a:xfrm>
          <a:prstGeom prst="rect">
            <a:avLst/>
          </a:prstGeom>
        </p:spPr>
      </p:pic>
      <p:pic>
        <p:nvPicPr>
          <p:cNvPr id="12" name="Slika 11">
            <a:extLst>
              <a:ext uri="{FF2B5EF4-FFF2-40B4-BE49-F238E27FC236}">
                <a16:creationId xmlns="" xmlns:a16="http://schemas.microsoft.com/office/drawing/2014/main" id="{BFB577BE-FA99-F10F-CC75-AF1AA25C0A3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055" r="3" b="3"/>
          <a:stretch/>
        </p:blipFill>
        <p:spPr>
          <a:xfrm>
            <a:off x="-1" y="2826737"/>
            <a:ext cx="4565779" cy="4031263"/>
          </a:xfrm>
          <a:prstGeom prst="rect">
            <a:avLst/>
          </a:prstGeom>
        </p:spPr>
      </p:pic>
      <p:pic>
        <p:nvPicPr>
          <p:cNvPr id="4" name="Slika 3">
            <a:extLst>
              <a:ext uri="{FF2B5EF4-FFF2-40B4-BE49-F238E27FC236}">
                <a16:creationId xmlns="" xmlns:a16="http://schemas.microsoft.com/office/drawing/2014/main" id="{F4F78E80-ADC2-9479-61E1-01788A4F80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88483" y="5352585"/>
            <a:ext cx="2353261" cy="1505415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="" xmlns:a16="http://schemas.microsoft.com/office/drawing/2014/main" id="{7002B2A6-E716-8225-E87A-5BBA328325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1906"/>
            <a:ext cx="1152244" cy="1359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830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sustava Office">
  <a:themeElements>
    <a:clrScheme name="Tema sustava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sustava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sustava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908</TotalTime>
  <Words>975</Words>
  <Application>Microsoft Office PowerPoint</Application>
  <PresentationFormat>Prilagođeno</PresentationFormat>
  <Paragraphs>153</Paragraphs>
  <Slides>22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22</vt:i4>
      </vt:variant>
    </vt:vector>
  </HeadingPairs>
  <TitlesOfParts>
    <vt:vector size="23" baseType="lpstr">
      <vt:lpstr>Tema sustava Office</vt:lpstr>
      <vt:lpstr>Završna konferencija projekta  Trening životnih vještina za prevenciju ovisnosti o alkoholu, kockanju i novim tehnologijama  kod djece i mladih</vt:lpstr>
      <vt:lpstr>Opći podaci o projektu</vt:lpstr>
      <vt:lpstr>                Cilj projekta</vt:lpstr>
      <vt:lpstr>Specifični ciljevi</vt:lpstr>
      <vt:lpstr>U projektu je sudjelovalo 17 osnovnih škola </vt:lpstr>
      <vt:lpstr> Projektne aktivnosti</vt:lpstr>
      <vt:lpstr>Početna konferencija   </vt:lpstr>
      <vt:lpstr>Vidljivost projekta</vt:lpstr>
      <vt:lpstr>I. edukacija  23. veljače 2023.  OŠ „Braća Radić”, Koprivnica </vt:lpstr>
      <vt:lpstr>II. edukacija  30. ožujka 2023.   OŠ „Đuro Ester”, Koprivnica</vt:lpstr>
      <vt:lpstr>III. edukacija 25. travnja 2023.   OŠ „Đuro Ester”, Koprivnica</vt:lpstr>
      <vt:lpstr>IV. edukacija  11. svibnja 2023. u  OŠ „Đuro Ester”, Koprivnica</vt:lpstr>
      <vt:lpstr>Održane 3 javne tribine</vt:lpstr>
      <vt:lpstr> </vt:lpstr>
      <vt:lpstr>Projektne aktivnosti od 9. do 11. mjeseca 2023.</vt:lpstr>
      <vt:lpstr>Teme radionica</vt:lpstr>
      <vt:lpstr>na radionicama je bilo radno i zabavno </vt:lpstr>
      <vt:lpstr>Projektne aktivnosti od 9. do 11. mjeseca 2023.</vt:lpstr>
      <vt:lpstr>roditelji su se u velikom broju  odazvali na roditeljske sastanke</vt:lpstr>
      <vt:lpstr>na edukaciji  roditelja učenika 7. razreda sudjelovali su članovi KLA „Centar”, Koprivnica </vt:lpstr>
      <vt:lpstr>Zaključno o Projektu</vt:lpstr>
      <vt:lpstr>PowerPointova prezentacija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Završna konferencija  Trening životnih vještina za prevenciju ovisnosti o alkoholu, kockanju i novim tehnologijama  kod djece i mladih</dc:title>
  <dc:creator>ZZJZ KC</dc:creator>
  <cp:lastModifiedBy>user</cp:lastModifiedBy>
  <cp:revision>44</cp:revision>
  <dcterms:created xsi:type="dcterms:W3CDTF">2023-12-06T14:15:02Z</dcterms:created>
  <dcterms:modified xsi:type="dcterms:W3CDTF">2023-12-14T12:13:46Z</dcterms:modified>
</cp:coreProperties>
</file>